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31d8784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131d8784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6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1057725"/>
            <a:ext cx="7772400" cy="3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00"/>
                </a:solidFill>
              </a:rPr>
              <a:t>HOST-SYMBIONT</a:t>
            </a: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00"/>
                </a:solidFill>
              </a:rPr>
              <a:t>POPULATION GENOMICS</a:t>
            </a:r>
            <a:endParaRPr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i="1">
                <a:solidFill>
                  <a:srgbClr val="FFFF00"/>
                </a:solidFill>
              </a:rPr>
              <a:t>Intraspecific variability </a:t>
            </a:r>
            <a:endParaRPr sz="3800" i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i="1">
                <a:solidFill>
                  <a:srgbClr val="FFFF00"/>
                </a:solidFill>
              </a:rPr>
              <a:t>in methanogenic symbionts </a:t>
            </a:r>
            <a:endParaRPr sz="3800" i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i="1">
                <a:solidFill>
                  <a:srgbClr val="FFFF00"/>
                </a:solidFill>
              </a:rPr>
              <a:t>of marine anaerobic ciliates</a:t>
            </a:r>
            <a:endParaRPr sz="4200" i="1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932400" y="4307925"/>
            <a:ext cx="7772400" cy="22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Facilitator: 	JOHANA ROTTEROVA, University of Rhode Island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			 jrotterova@uri.edu</a:t>
            </a:r>
            <a:endParaRPr sz="200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Mentor: 	CORINNA BREUSING, University of Rhode Island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Researcher:  ROXANNE BEINART,  University of Rhode Island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>
                <a:solidFill>
                  <a:srgbClr val="92CCDC"/>
                </a:solidFill>
              </a:rPr>
              <a:t>02/09/2022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>
                <a:solidFill>
                  <a:srgbClr val="92CCDC"/>
                </a:solidFill>
              </a:rPr>
              <a:t>HOST-SYMBIONT</a:t>
            </a:r>
            <a:endParaRPr>
              <a:solidFill>
                <a:srgbClr val="92CCD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>
                <a:solidFill>
                  <a:srgbClr val="92CCDC"/>
                </a:solidFill>
              </a:rPr>
              <a:t>POPULATION GENOMICS</a:t>
            </a:r>
            <a:endParaRPr>
              <a:solidFill>
                <a:srgbClr val="92CCDC"/>
              </a:solidFill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114550" y="1403100"/>
            <a:ext cx="8934000" cy="4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765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500"/>
              <a:buChar char="•"/>
            </a:pPr>
            <a:r>
              <a:rPr lang="en-US" sz="2500">
                <a:solidFill>
                  <a:srgbClr val="92CCDC"/>
                </a:solidFill>
              </a:rPr>
              <a:t>archaea-eukaryotes symbioses in anoxic coastal sediments of New England</a:t>
            </a:r>
            <a:endParaRPr sz="250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92CCDC"/>
              </a:solidFill>
            </a:endParaRPr>
          </a:p>
          <a:p>
            <a:pPr marL="342900" lvl="0" indent="-38735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500"/>
              <a:buChar char="•"/>
            </a:pPr>
            <a:r>
              <a:rPr lang="en-US" sz="2500">
                <a:solidFill>
                  <a:srgbClr val="92CCDC"/>
                </a:solidFill>
              </a:rPr>
              <a:t>populations of single host species isolated from various locations</a:t>
            </a:r>
            <a:endParaRPr sz="250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92CCDC"/>
              </a:solidFill>
            </a:endParaRPr>
          </a:p>
          <a:p>
            <a:pPr marL="3429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500"/>
              <a:buChar char="•"/>
            </a:pPr>
            <a:r>
              <a:rPr lang="en-US" sz="2500">
                <a:solidFill>
                  <a:srgbClr val="92CCDC"/>
                </a:solidFill>
              </a:rPr>
              <a:t>analyzing the intraspecific genetic variability of methanogenic archaeal endosymbionts of genus </a:t>
            </a:r>
            <a:r>
              <a:rPr lang="en-US" sz="2500" i="1">
                <a:solidFill>
                  <a:srgbClr val="92CCDC"/>
                </a:solidFill>
              </a:rPr>
              <a:t>Methanocorpusculum</a:t>
            </a:r>
            <a:r>
              <a:rPr lang="en-US" sz="2500">
                <a:solidFill>
                  <a:srgbClr val="92CCDC"/>
                </a:solidFill>
              </a:rPr>
              <a:t> hosted by a marine anaerobic ciliate </a:t>
            </a:r>
            <a:r>
              <a:rPr lang="en-US" sz="2500" i="1">
                <a:solidFill>
                  <a:srgbClr val="92CCDC"/>
                </a:solidFill>
              </a:rPr>
              <a:t>Metopus</a:t>
            </a:r>
            <a:r>
              <a:rPr lang="en-US" sz="2500">
                <a:solidFill>
                  <a:srgbClr val="92CCDC"/>
                </a:solidFill>
              </a:rPr>
              <a:t> sp. F25B</a:t>
            </a:r>
            <a:endParaRPr sz="2500">
              <a:solidFill>
                <a:srgbClr val="92CCD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92CCDC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92CCDC"/>
              </a:solidFill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l="2417" t="2009" r="6007" b="3185"/>
          <a:stretch/>
        </p:blipFill>
        <p:spPr>
          <a:xfrm rot="5400000">
            <a:off x="2298587" y="3687363"/>
            <a:ext cx="2487600" cy="38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4225" y="4348950"/>
            <a:ext cx="1675792" cy="25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7925" y="4344354"/>
            <a:ext cx="3776076" cy="2513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HOST-SYMBIONT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POPULATION GENOMICS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200450" y="1404550"/>
            <a:ext cx="8848200" cy="49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92CCDC"/>
                </a:solidFill>
              </a:rPr>
              <a:t>Goals</a:t>
            </a:r>
            <a:endParaRPr sz="2600">
              <a:solidFill>
                <a:srgbClr val="92CCDC"/>
              </a:solidFill>
            </a:endParaRPr>
          </a:p>
          <a:p>
            <a:pPr marL="34290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900"/>
              <a:buChar char="•"/>
            </a:pPr>
            <a:r>
              <a:rPr lang="en-US" sz="2300">
                <a:solidFill>
                  <a:srgbClr val="92CCDC"/>
                </a:solidFill>
              </a:rPr>
              <a:t>Phylogenetic analysis of 18S/ITS/16S strain specific diversity of host and symbionts including publicly available environmental sequences </a:t>
            </a:r>
            <a:endParaRPr sz="2300">
              <a:solidFill>
                <a:srgbClr val="92CCDC"/>
              </a:solidFill>
            </a:endParaRPr>
          </a:p>
          <a:p>
            <a:pPr marL="34290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900"/>
              <a:buChar char="•"/>
            </a:pPr>
            <a:r>
              <a:rPr lang="en-US" sz="2300">
                <a:solidFill>
                  <a:srgbClr val="92CCDC"/>
                </a:solidFill>
              </a:rPr>
              <a:t>Transcriptomics of host to create a reference for the genome</a:t>
            </a:r>
            <a:endParaRPr sz="2300">
              <a:solidFill>
                <a:srgbClr val="92CCDC"/>
              </a:solidFill>
            </a:endParaRPr>
          </a:p>
          <a:p>
            <a:pPr marL="342900" lvl="0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900"/>
              <a:buChar char="•"/>
            </a:pPr>
            <a:r>
              <a:rPr lang="en-US" sz="2300">
                <a:solidFill>
                  <a:srgbClr val="92CCDC"/>
                </a:solidFill>
              </a:rPr>
              <a:t>Population genomics - genetic variability of symbionts within 1 host</a:t>
            </a:r>
            <a:endParaRPr sz="2700">
              <a:solidFill>
                <a:srgbClr val="92CCDC"/>
              </a:solidFill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l="2514" t="7386" r="26041" b="20546"/>
          <a:stretch/>
        </p:blipFill>
        <p:spPr>
          <a:xfrm>
            <a:off x="200450" y="4424050"/>
            <a:ext cx="6441600" cy="22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00450" y="6572350"/>
            <a:ext cx="332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2CCDC"/>
                </a:solidFill>
              </a:rPr>
              <a:t>Napflin et al. 2019 DOI: 10.7717/peerj.8013</a:t>
            </a:r>
            <a:endParaRPr sz="1100">
              <a:solidFill>
                <a:srgbClr val="92CCDC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642050" y="4424050"/>
            <a:ext cx="3184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- 7 single cells/pop.</a:t>
            </a:r>
            <a:endParaRPr sz="220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- 15 pop./species</a:t>
            </a:r>
            <a:endParaRPr sz="220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- 1 species</a:t>
            </a:r>
            <a:endParaRPr sz="2200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71575" y="1252150"/>
            <a:ext cx="8905500" cy="5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Timeframe</a:t>
            </a:r>
            <a:endParaRPr sz="30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</a:pPr>
            <a:r>
              <a:rPr lang="en-US"/>
              <a:t> from January 2022 to June 2022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I hope to learn</a:t>
            </a:r>
            <a:endParaRPr sz="3000"/>
          </a:p>
          <a:p>
            <a:pPr marL="742950" lvl="1" indent="-349250" algn="l" rtl="0">
              <a:spcBef>
                <a:spcPts val="80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using HPC Andromeda vs Brown’s HPC Oscar</a:t>
            </a:r>
            <a:endParaRPr/>
          </a:p>
          <a:p>
            <a:pPr marL="742950" lvl="1" indent="-349250" algn="l" rtl="0">
              <a:spcBef>
                <a:spcPts val="80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adapting scripts for new HPC </a:t>
            </a:r>
            <a:r>
              <a:rPr lang="en-US" sz="2800"/>
              <a:t>and data type</a:t>
            </a:r>
            <a:endParaRPr sz="3000"/>
          </a:p>
          <a:p>
            <a:pPr marL="742950" lvl="1" indent="-34925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creating pipelines</a:t>
            </a:r>
            <a:r>
              <a:rPr lang="en-US" sz="3000"/>
              <a:t> </a:t>
            </a:r>
            <a:endParaRPr sz="3000"/>
          </a:p>
          <a:p>
            <a:pPr marL="7429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(using RCORRECTOR, TRINITY, TRIMMOMATIC, Spades, WINSTONCLEANER, GB Tools, RAST-TK, CHECKM, ..)</a:t>
            </a:r>
            <a:endParaRPr sz="2700"/>
          </a:p>
          <a:p>
            <a:pPr marL="742950" lvl="1" indent="-349250" algn="l" rtl="0">
              <a:spcBef>
                <a:spcPts val="80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developing github </a:t>
            </a:r>
            <a:r>
              <a:rPr lang="en-US" sz="2800"/>
              <a:t>repository </a:t>
            </a:r>
            <a:endParaRPr sz="2800"/>
          </a:p>
          <a:p>
            <a:pPr marL="7429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for the project </a:t>
            </a:r>
            <a:endParaRPr sz="2800"/>
          </a:p>
          <a:p>
            <a:pPr marL="7429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/>
              <a:t>(https://github.com/jorottero/Metopid_host-symbiont_popgen)</a:t>
            </a:r>
            <a:endParaRPr sz="1700" i="1"/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HOST-SYMBIONT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POPULATION GENOMICS</a:t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33695"/>
          <a:stretch/>
        </p:blipFill>
        <p:spPr>
          <a:xfrm>
            <a:off x="7407925" y="3250025"/>
            <a:ext cx="1569151" cy="23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286550" y="1635075"/>
            <a:ext cx="8229600" cy="4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34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oals for Next </a:t>
            </a: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4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onth</a:t>
            </a:r>
            <a:endParaRPr sz="2200"/>
          </a:p>
          <a:p>
            <a:pPr marL="742950" lvl="1" indent="-2222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3000"/>
              <a:buChar char="–"/>
            </a:pPr>
            <a:r>
              <a:rPr lang="en-US" sz="3000"/>
              <a:t> Move data from Brown to URI HPC</a:t>
            </a:r>
            <a:endParaRPr sz="3000"/>
          </a:p>
          <a:p>
            <a:pPr marL="742950" lvl="1" indent="-2222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3000"/>
              <a:buChar char="–"/>
            </a:pPr>
            <a:r>
              <a:rPr lang="en-US" sz="3000"/>
              <a:t> Get all needed softwares</a:t>
            </a:r>
            <a:endParaRPr sz="3000"/>
          </a:p>
          <a:p>
            <a:pPr marL="742950" lvl="1" indent="-2222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3000"/>
              <a:buChar char="–"/>
            </a:pPr>
            <a:r>
              <a:rPr lang="en-US" sz="3000"/>
              <a:t> Prepare scripts and pipelines </a:t>
            </a:r>
            <a:endParaRPr sz="3000"/>
          </a:p>
          <a:p>
            <a:pPr marL="742950" lvl="1" indent="-2222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 Phylogenetic analyses</a:t>
            </a:r>
            <a:endParaRPr sz="3000"/>
          </a:p>
          <a:p>
            <a:pPr marL="742950" lvl="1" indent="-2222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3000"/>
              <a:buChar char="–"/>
            </a:pPr>
            <a:r>
              <a:rPr lang="en-US" sz="3000"/>
              <a:t> Transcriptome assembly and optimization (challenge - contaminations, genetic code)</a:t>
            </a:r>
            <a:endParaRPr sz="18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None/>
            </a:pPr>
            <a:endParaRPr sz="2200"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HOST-SYMBIONT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POPULATION GENOMICS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615150" y="2190550"/>
            <a:ext cx="7913700" cy="3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Help needed (if any)</a:t>
            </a:r>
            <a:endParaRPr sz="3500"/>
          </a:p>
          <a:p>
            <a:pPr marL="742950" lvl="1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3500"/>
              <a:buChar char="–"/>
            </a:pPr>
            <a:r>
              <a:rPr lang="en-US" sz="3500"/>
              <a:t>queues/priorities</a:t>
            </a:r>
            <a:endParaRPr sz="3500"/>
          </a:p>
          <a:p>
            <a:pPr marL="742950" lvl="1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3500"/>
              <a:buChar char="–"/>
            </a:pPr>
            <a:r>
              <a:rPr lang="en-US" sz="3500"/>
              <a:t>conda/mamba environment</a:t>
            </a:r>
            <a:endParaRPr sz="3500"/>
          </a:p>
          <a:p>
            <a:pPr marL="742950" lvl="1" indent="-393700" algn="l" rtl="0">
              <a:spcBef>
                <a:spcPts val="800"/>
              </a:spcBef>
              <a:spcAft>
                <a:spcPts val="0"/>
              </a:spcAft>
              <a:buSzPts val="3500"/>
              <a:buChar char="–"/>
            </a:pPr>
            <a:r>
              <a:rPr lang="en-US" sz="3500"/>
              <a:t>uploading needed softwares (</a:t>
            </a:r>
            <a:r>
              <a:rPr lang="en-US" sz="2600"/>
              <a:t>RCORRECTOR, </a:t>
            </a:r>
            <a:r>
              <a:rPr lang="en-US" sz="2300"/>
              <a:t>RAST-TK, WINSTONCLEANER )</a:t>
            </a:r>
            <a:endParaRPr sz="3500"/>
          </a:p>
          <a:p>
            <a:pPr marL="742950" lvl="1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00"/>
              <a:buChar char="–"/>
            </a:pPr>
            <a:r>
              <a:rPr lang="en-US" sz="3500"/>
              <a:t>interactive use</a:t>
            </a:r>
            <a:endParaRPr sz="3500"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HOST-SYMBIONT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POPULATION GENOMICS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Gaurav Khanna (URI)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Kevin Bryant (URI)</a:t>
            </a:r>
            <a:endParaRPr sz="2400"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506" y="2206563"/>
            <a:ext cx="5364019" cy="249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t="12132" b="12554"/>
          <a:stretch/>
        </p:blipFill>
        <p:spPr>
          <a:xfrm>
            <a:off x="6743450" y="5030325"/>
            <a:ext cx="2243225" cy="16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450" y="5562600"/>
            <a:ext cx="5714100" cy="9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Macintosh PowerPoint</Application>
  <PresentationFormat>On-screen Show (4:3)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HOST-SYMBIONT POPULATION GENOMICS Intraspecific variability  in methanogenic symbionts  of marine anaerobic ciliates</vt:lpstr>
      <vt:lpstr>HOST-SYMBIONT POPULATION GENOMICS</vt:lpstr>
      <vt:lpstr>HOST-SYMBIONT POPULATION GENOMICS</vt:lpstr>
      <vt:lpstr>HOST-SYMBIONT POPULATION GENOMICS</vt:lpstr>
      <vt:lpstr>HOST-SYMBIONT POPULATION GENOMICS</vt:lpstr>
      <vt:lpstr>HOST-SYMBIONT POPULATION GENOMICS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HOST-SYMBIONT POPULATION GENOMICS Intraspecific variability  in methanogenic symbionts  of marine anaerobic ciliates</dc:title>
  <cp:lastModifiedBy>Johana Rotterova</cp:lastModifiedBy>
  <cp:revision>1</cp:revision>
  <dcterms:modified xsi:type="dcterms:W3CDTF">2022-04-20T23:59:39Z</dcterms:modified>
</cp:coreProperties>
</file>