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71" r:id="rId3"/>
    <p:sldId id="272" r:id="rId4"/>
    <p:sldId id="266" r:id="rId5"/>
    <p:sldId id="274" r:id="rId6"/>
    <p:sldId id="267" r:id="rId7"/>
    <p:sldId id="258" r:id="rId8"/>
    <p:sldId id="259" r:id="rId9"/>
    <p:sldId id="260" r:id="rId10"/>
    <p:sldId id="261" r:id="rId11"/>
    <p:sldId id="262" r:id="rId12"/>
    <p:sldId id="273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15" d="100"/>
          <a:sy n="115" d="100"/>
        </p:scale>
        <p:origin x="146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three-dimensional (3D) image data across large areas of maize leaf tissue infected with fungal pathogens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35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6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rmaize/compvis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312234"/>
            <a:ext cx="7772400" cy="23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800"/>
            </a:pPr>
            <a:r>
              <a:rPr lang="en-US" altLang="zh-CN" sz="3600" dirty="0"/>
              <a:t>Deep-learning facilitated microscopy for the dissection of durable resistance to plant disease</a:t>
            </a:r>
            <a:br>
              <a:rPr lang="en-US" altLang="zh-CN" sz="3600" dirty="0"/>
            </a:br>
            <a:br>
              <a:rPr lang="en-US" sz="4800" dirty="0"/>
            </a:br>
            <a:endParaRPr sz="2667" i="1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784195" y="3811781"/>
            <a:ext cx="6400800" cy="28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Student: </a:t>
            </a:r>
            <a:r>
              <a:rPr lang="en-US" sz="2000" dirty="0" err="1">
                <a:solidFill>
                  <a:srgbClr val="92CCDC"/>
                </a:solidFill>
              </a:rPr>
              <a:t>Hening</a:t>
            </a:r>
            <a:r>
              <a:rPr lang="en-US" sz="2000" dirty="0">
                <a:solidFill>
                  <a:srgbClr val="92CCDC"/>
                </a:solidFill>
              </a:rPr>
              <a:t> Cui, Columbia University</a:t>
            </a:r>
            <a:endParaRPr dirty="0"/>
          </a:p>
          <a:p>
            <a:pPr marL="0" indent="0" algn="l">
              <a:spcBef>
                <a:spcPts val="400"/>
              </a:spcBef>
              <a:buClr>
                <a:srgbClr val="92CCDC"/>
              </a:buClr>
              <a:buSzPts val="2000"/>
            </a:pPr>
            <a:r>
              <a:rPr lang="en-US" sz="2000" dirty="0">
                <a:solidFill>
                  <a:srgbClr val="92CCDC"/>
                </a:solidFill>
              </a:rPr>
              <a:t>Mentor: 	</a:t>
            </a:r>
            <a:r>
              <a:rPr lang="en-US" altLang="zh-CN" sz="2000" dirty="0">
                <a:solidFill>
                  <a:srgbClr val="92CCDC"/>
                </a:solidFill>
              </a:rPr>
              <a:t>Anita Schwartz </a:t>
            </a:r>
            <a:r>
              <a:rPr lang="en-US" sz="2000" dirty="0">
                <a:solidFill>
                  <a:srgbClr val="92CCDC"/>
                </a:solidFill>
              </a:rPr>
              <a:t>, University of Delaware</a:t>
            </a:r>
            <a:endParaRPr lang="en-US" dirty="0"/>
          </a:p>
          <a:p>
            <a:pPr marL="0" indent="0" algn="l">
              <a:spcBef>
                <a:spcPts val="400"/>
              </a:spcBef>
              <a:buClr>
                <a:srgbClr val="92CCDC"/>
              </a:buClr>
              <a:buSzPts val="2000"/>
            </a:pPr>
            <a:r>
              <a:rPr lang="en-US" sz="2000" dirty="0">
                <a:solidFill>
                  <a:srgbClr val="92CCDC"/>
                </a:solidFill>
              </a:rPr>
              <a:t>Researcher:  </a:t>
            </a:r>
            <a:r>
              <a:rPr lang="en-US" altLang="zh-CN" sz="2000" dirty="0">
                <a:solidFill>
                  <a:srgbClr val="92CCDC"/>
                </a:solidFill>
              </a:rPr>
              <a:t>Jeffrey Caplan, </a:t>
            </a:r>
          </a:p>
          <a:p>
            <a:pPr marL="0" indent="0" algn="l">
              <a:spcBef>
                <a:spcPts val="400"/>
              </a:spcBef>
              <a:buClr>
                <a:srgbClr val="92CCDC"/>
              </a:buClr>
              <a:buSzPts val="2000"/>
            </a:pPr>
            <a:r>
              <a:rPr lang="en-US" altLang="zh-CN" sz="2000" dirty="0">
                <a:solidFill>
                  <a:srgbClr val="92CCDC"/>
                </a:solidFill>
              </a:rPr>
              <a:t>  	       Philip </a:t>
            </a:r>
            <a:r>
              <a:rPr lang="en-US" altLang="zh-CN" sz="2000" dirty="0" err="1">
                <a:solidFill>
                  <a:srgbClr val="92CCDC"/>
                </a:solidFill>
              </a:rPr>
              <a:t>Saponaro</a:t>
            </a:r>
            <a:r>
              <a:rPr lang="en-US" altLang="zh-CN" sz="2000" dirty="0">
                <a:solidFill>
                  <a:srgbClr val="92CCDC"/>
                </a:solidFill>
              </a:rPr>
              <a:t>,</a:t>
            </a:r>
          </a:p>
          <a:p>
            <a:pPr marL="0" indent="0" algn="l">
              <a:spcBef>
                <a:spcPts val="400"/>
              </a:spcBef>
              <a:buClr>
                <a:srgbClr val="92CCDC"/>
              </a:buClr>
              <a:buSzPts val="2000"/>
            </a:pPr>
            <a:r>
              <a:rPr lang="en-US" altLang="zh-CN" sz="2000" dirty="0">
                <a:solidFill>
                  <a:srgbClr val="92CCDC"/>
                </a:solidFill>
              </a:rPr>
              <a:t>	       Randall </a:t>
            </a:r>
            <a:r>
              <a:rPr lang="en-US" altLang="zh-CN" sz="2000" dirty="0" err="1">
                <a:solidFill>
                  <a:srgbClr val="92CCDC"/>
                </a:solidFill>
              </a:rPr>
              <a:t>Wisser</a:t>
            </a:r>
            <a:r>
              <a:rPr lang="en-US" altLang="zh-CN" sz="2000" dirty="0">
                <a:solidFill>
                  <a:srgbClr val="92CCDC"/>
                </a:solidFill>
              </a:rPr>
              <a:t>;</a:t>
            </a:r>
          </a:p>
          <a:p>
            <a:pPr marL="0" indent="0" algn="l">
              <a:spcBef>
                <a:spcPts val="400"/>
              </a:spcBef>
              <a:buClr>
                <a:srgbClr val="92CCDC"/>
              </a:buClr>
              <a:buSzPts val="2000"/>
            </a:pPr>
            <a:r>
              <a:rPr lang="en-US" altLang="zh-CN" sz="2000" dirty="0">
                <a:solidFill>
                  <a:srgbClr val="92CCDC"/>
                </a:solidFill>
              </a:rPr>
              <a:t>                       University of Delaware</a:t>
            </a: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 dirty="0">
                <a:solidFill>
                  <a:srgbClr val="92CCDC"/>
                </a:solidFill>
              </a:rPr>
              <a:t>Date: 07/13/2022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US" altLang="zh-CN" dirty="0"/>
              <a:t>Goals for Next Month</a:t>
            </a:r>
            <a:br>
              <a:rPr lang="en-US" altLang="zh-CN" dirty="0"/>
            </a:br>
            <a:endParaRPr dirty="0"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>
              <a:spcBef>
                <a:spcPts val="800"/>
              </a:spcBef>
              <a:buSzPts val="4000"/>
            </a:pPr>
            <a:r>
              <a:rPr lang="en-US" altLang="zh-CN" dirty="0"/>
              <a:t>Generate both manually annotated and simulated ground-truth data on one dataset</a:t>
            </a:r>
            <a:r>
              <a:rPr lang="zh-CN" altLang="zh-CN" sz="4000" dirty="0"/>
              <a:t> </a:t>
            </a:r>
            <a:endParaRPr lang="en-US" altLang="zh-CN" sz="4000" dirty="0"/>
          </a:p>
          <a:p>
            <a:pPr marL="742950" lvl="1" indent="-285750">
              <a:spcBef>
                <a:spcPts val="800"/>
              </a:spcBef>
              <a:buSzPts val="4000"/>
            </a:pPr>
            <a:r>
              <a:rPr lang="en-US" altLang="zh-CN" dirty="0"/>
              <a:t>Assess accuracy of the pipeline’s segmentation routines using precision and recall metrics</a:t>
            </a:r>
            <a:r>
              <a:rPr lang="zh-CN" altLang="zh-CN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altLang="zh-CN" dirty="0"/>
              <a:t>Help Provided</a:t>
            </a:r>
            <a:endParaRPr dirty="0"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dirty="0"/>
              <a:t>Accounts sponsored by UD's ECE/CIS  to access UD's Community Cluster </a:t>
            </a:r>
            <a:r>
              <a:rPr lang="en-US" altLang="zh-CN" dirty="0" err="1"/>
              <a:t>Caviness</a:t>
            </a:r>
            <a:r>
              <a:rPr lang="en-US" altLang="zh-CN" dirty="0"/>
              <a:t> to install </a:t>
            </a:r>
            <a:r>
              <a:rPr lang="en-US" altLang="zh-CN" dirty="0" err="1"/>
              <a:t>DeepXScope</a:t>
            </a:r>
            <a:r>
              <a:rPr lang="en-US" altLang="zh-CN" dirty="0"/>
              <a:t> for remote access vs using a local laptop/computer install</a:t>
            </a:r>
          </a:p>
          <a:p>
            <a:r>
              <a:rPr lang="en-US" altLang="zh-CN" dirty="0"/>
              <a:t>All the research team’s kindly help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40F8D-B9FA-B054-A484-050FD838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References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F7CFFD-8F0A-9649-312C-A478B11BC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 err="1"/>
              <a:t>Minker</a:t>
            </a:r>
            <a:r>
              <a:rPr lang="en-US" altLang="zh-CN" sz="2000" dirty="0"/>
              <a:t>, K. R., </a:t>
            </a:r>
            <a:r>
              <a:rPr lang="en-US" altLang="zh-CN" sz="2000" dirty="0" err="1"/>
              <a:t>Biedrzycki</a:t>
            </a:r>
            <a:r>
              <a:rPr lang="en-US" altLang="zh-CN" sz="2000" dirty="0"/>
              <a:t>, M. L., </a:t>
            </a:r>
            <a:r>
              <a:rPr lang="en-US" altLang="zh-CN" sz="2000" dirty="0" err="1"/>
              <a:t>Kolagunda</a:t>
            </a:r>
            <a:r>
              <a:rPr lang="en-US" altLang="zh-CN" sz="2000" dirty="0"/>
              <a:t>, A., Rhein, S., </a:t>
            </a:r>
            <a:r>
              <a:rPr lang="en-US" altLang="zh-CN" sz="2000" dirty="0" err="1"/>
              <a:t>Perina</a:t>
            </a:r>
            <a:r>
              <a:rPr lang="en-US" altLang="zh-CN" sz="2000" dirty="0"/>
              <a:t>, F. J., Jacobs, S. S., ... &amp; Caplan, J. L. (2018). Semiautomated confocal imaging of fungal pathogenesis on plants: microscopic analysis of macroscopic specimens. </a:t>
            </a:r>
            <a:r>
              <a:rPr lang="en-US" altLang="zh-CN" sz="2000" i="1" dirty="0"/>
              <a:t>Microscopy research and technique</a:t>
            </a:r>
            <a:r>
              <a:rPr lang="en-US" altLang="zh-CN" sz="2000" dirty="0"/>
              <a:t>, </a:t>
            </a:r>
            <a:r>
              <a:rPr lang="en-US" altLang="zh-CN" sz="2000" i="1" dirty="0"/>
              <a:t>81</a:t>
            </a:r>
            <a:r>
              <a:rPr lang="en-US" altLang="zh-CN" sz="2000" dirty="0"/>
              <a:t>(2), 141-152.</a:t>
            </a:r>
          </a:p>
          <a:p>
            <a:r>
              <a:rPr lang="en-US" altLang="zh-CN" sz="2000" dirty="0" err="1"/>
              <a:t>Saponaro</a:t>
            </a:r>
            <a:r>
              <a:rPr lang="en-US" altLang="zh-CN" sz="2000" dirty="0"/>
              <a:t>, P., </a:t>
            </a:r>
            <a:r>
              <a:rPr lang="en-US" altLang="zh-CN" sz="2000" dirty="0" err="1"/>
              <a:t>Treible</a:t>
            </a:r>
            <a:r>
              <a:rPr lang="en-US" altLang="zh-CN" sz="2000" dirty="0"/>
              <a:t>, W., </a:t>
            </a:r>
            <a:r>
              <a:rPr lang="en-US" altLang="zh-CN" sz="2000" dirty="0" err="1"/>
              <a:t>Kolagunda</a:t>
            </a:r>
            <a:r>
              <a:rPr lang="en-US" altLang="zh-CN" sz="2000" dirty="0"/>
              <a:t>, A., Chaya, T., Caplan, J., </a:t>
            </a:r>
            <a:r>
              <a:rPr lang="en-US" altLang="zh-CN" sz="2000" dirty="0" err="1"/>
              <a:t>Kambhamettu</a:t>
            </a:r>
            <a:r>
              <a:rPr lang="en-US" altLang="zh-CN" sz="2000" dirty="0"/>
              <a:t>, C., &amp; </a:t>
            </a:r>
            <a:r>
              <a:rPr lang="en-US" altLang="zh-CN" sz="2000" dirty="0" err="1"/>
              <a:t>Wisser</a:t>
            </a:r>
            <a:r>
              <a:rPr lang="en-US" altLang="zh-CN" sz="2000" dirty="0"/>
              <a:t>, R. (2017). </a:t>
            </a:r>
            <a:r>
              <a:rPr lang="en-US" altLang="zh-CN" sz="2000" dirty="0" err="1"/>
              <a:t>Deepxscope</a:t>
            </a:r>
            <a:r>
              <a:rPr lang="en-US" altLang="zh-CN" sz="2000" dirty="0"/>
              <a:t>: Segmenting microscopy images with a deep neural network. In </a:t>
            </a:r>
            <a:r>
              <a:rPr lang="en-US" altLang="zh-CN" sz="2000" i="1" dirty="0"/>
              <a:t>Proceedings of the IEEE conference on computer vision and pattern recognition workshops</a:t>
            </a:r>
            <a:r>
              <a:rPr lang="en-US" altLang="zh-CN" sz="2000" dirty="0"/>
              <a:t> (pp. 91-98).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555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C74A3EF-AEB9-8A54-6DCB-7E69A7DBC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E106CAE6-8105-5ED9-722C-63F530B30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45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AE3F480-EF1D-AC17-467D-4D97F2DBB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23F1FF5C-383C-1CD3-21DA-E7FEB46B9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88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7D928-7A17-6F79-9BD5-8AA5C14C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0454D7-9771-5041-3644-2ADA4BAC0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28338"/>
            <a:ext cx="3962401" cy="3962400"/>
          </a:xfrm>
        </p:spPr>
        <p:txBody>
          <a:bodyPr/>
          <a:lstStyle/>
          <a:p>
            <a:pPr marL="342900">
              <a:spcBef>
                <a:spcPts val="0"/>
              </a:spcBef>
              <a:buSzPts val="4000"/>
            </a:pPr>
            <a:r>
              <a:rPr lang="en-US" altLang="zh-CN" sz="2400" i="1" dirty="0"/>
              <a:t>High-speed confocal microscopy on plant-fungal interactions </a:t>
            </a:r>
          </a:p>
          <a:p>
            <a:pPr marL="0" indent="0">
              <a:spcBef>
                <a:spcPts val="0"/>
              </a:spcBef>
              <a:buSzPts val="4000"/>
              <a:buNone/>
            </a:pPr>
            <a:endParaRPr lang="en-US" altLang="zh-CN" sz="2400" i="1" dirty="0"/>
          </a:p>
          <a:p>
            <a:pPr marL="342900">
              <a:spcBef>
                <a:spcPts val="0"/>
              </a:spcBef>
              <a:buSzPts val="4000"/>
            </a:pPr>
            <a:r>
              <a:rPr lang="en-US" altLang="zh-CN" sz="2400" i="1" dirty="0"/>
              <a:t>Segmentation </a:t>
            </a:r>
          </a:p>
          <a:p>
            <a:pPr marL="800100" lvl="1">
              <a:spcBef>
                <a:spcPts val="0"/>
              </a:spcBef>
              <a:buSzPts val="4000"/>
            </a:pPr>
            <a:r>
              <a:rPr lang="en-US" altLang="zh-CN" sz="2400" i="1" dirty="0"/>
              <a:t>manually, infeasible for large amounts of data</a:t>
            </a:r>
          </a:p>
          <a:p>
            <a:pPr marL="800100" lvl="1">
              <a:spcBef>
                <a:spcPts val="0"/>
              </a:spcBef>
              <a:buSzPts val="4000"/>
            </a:pPr>
            <a:r>
              <a:rPr lang="en-US" altLang="zh-CN" sz="2400" i="1" dirty="0"/>
              <a:t>developing separate algorithms to extract individual features </a:t>
            </a:r>
          </a:p>
          <a:p>
            <a:endParaRPr kumimoji="1" lang="zh-CN" altLang="en-US" sz="2400" dirty="0"/>
          </a:p>
        </p:txBody>
      </p:sp>
      <p:pic>
        <p:nvPicPr>
          <p:cNvPr id="6" name="图片 5" descr="图表, 表面图&#10;&#10;描述已自动生成">
            <a:extLst>
              <a:ext uri="{FF2B5EF4-FFF2-40B4-BE49-F238E27FC236}">
                <a16:creationId xmlns:a16="http://schemas.microsoft.com/office/drawing/2014/main" id="{B7DB82D9-41E4-291A-FD7A-81A542E18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5" t="6847" r="4233" b="2333"/>
          <a:stretch/>
        </p:blipFill>
        <p:spPr>
          <a:xfrm>
            <a:off x="4724400" y="1328339"/>
            <a:ext cx="4069978" cy="372682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E768F8A-ED2D-9ADC-1F35-C0394C917373}"/>
              </a:ext>
            </a:extLst>
          </p:cNvPr>
          <p:cNvSpPr txBox="1"/>
          <p:nvPr/>
        </p:nvSpPr>
        <p:spPr>
          <a:xfrm>
            <a:off x="5522258" y="5137246"/>
            <a:ext cx="285974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Maize leaf with C. </a:t>
            </a:r>
            <a:r>
              <a:rPr lang="en-US" altLang="zh-CN" sz="1000" i="1" dirty="0" err="1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heterostrophus</a:t>
            </a:r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 (green)</a:t>
            </a:r>
          </a:p>
          <a:p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S: stoma</a:t>
            </a:r>
          </a:p>
          <a:p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E: lower epidermis </a:t>
            </a:r>
          </a:p>
          <a:p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V: Vascular bundle </a:t>
            </a:r>
          </a:p>
          <a:p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M: mesophyll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CDA863-F38A-45BC-5EB8-1CE541447E7A}"/>
              </a:ext>
            </a:extLst>
          </p:cNvPr>
          <p:cNvSpPr txBox="1"/>
          <p:nvPr/>
        </p:nvSpPr>
        <p:spPr>
          <a:xfrm>
            <a:off x="5244352" y="6545704"/>
            <a:ext cx="602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err="1">
                <a:solidFill>
                  <a:srgbClr val="93CDDD"/>
                </a:solidFill>
                <a:latin typeface="Calibri"/>
                <a:cs typeface="Calibri"/>
              </a:rPr>
              <a:t>Minker</a:t>
            </a:r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</a:rPr>
              <a:t>, K. R ., et al., 2018 </a:t>
            </a:r>
            <a:endParaRPr lang="zh-CN" altLang="en-US" sz="1000" i="1" dirty="0">
              <a:solidFill>
                <a:srgbClr val="93CDD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49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D39FDE-9FC7-946C-9A13-1B0BA522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C0FD55-509D-ED03-AF13-AC49D807A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1" dirty="0" err="1"/>
              <a:t>DeepXScope</a:t>
            </a:r>
            <a:endParaRPr lang="en-US" altLang="zh-CN" i="1" dirty="0"/>
          </a:p>
          <a:p>
            <a:pPr lvl="1"/>
            <a:r>
              <a:rPr lang="en-US" altLang="zh-CN" i="1" dirty="0"/>
              <a:t>single deep convolutional neural network architecture </a:t>
            </a:r>
          </a:p>
          <a:p>
            <a:pPr lvl="1"/>
            <a:r>
              <a:rPr lang="en-US" altLang="zh-CN" i="1" dirty="0"/>
              <a:t>automatically segmenting hyphal networks of the fungal and host plant cell</a:t>
            </a:r>
          </a:p>
          <a:p>
            <a:pPr lvl="1"/>
            <a:r>
              <a:rPr lang="en-US" altLang="zh-CN" i="1" dirty="0" err="1"/>
              <a:t>Github</a:t>
            </a:r>
            <a:r>
              <a:rPr lang="en-US" altLang="zh-CN" i="1" dirty="0"/>
              <a:t>: </a:t>
            </a:r>
            <a:r>
              <a:rPr lang="en-US" altLang="zh-CN" i="1" dirty="0">
                <a:hlinkClick r:id="rId2"/>
              </a:rPr>
              <a:t>https://github.com/drmaize/compvision</a:t>
            </a:r>
            <a:endParaRPr lang="en-US" altLang="zh-CN" i="1"/>
          </a:p>
          <a:p>
            <a:pPr lvl="1"/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3C2D93-0840-006C-A5A0-C005DE5CCD87}"/>
              </a:ext>
            </a:extLst>
          </p:cNvPr>
          <p:cNvSpPr txBox="1"/>
          <p:nvPr/>
        </p:nvSpPr>
        <p:spPr>
          <a:xfrm>
            <a:off x="5082990" y="6364885"/>
            <a:ext cx="2429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solidFill>
                  <a:srgbClr val="93CDDD"/>
                </a:solidFill>
                <a:latin typeface="Calibri"/>
                <a:cs typeface="Calibri"/>
              </a:rPr>
              <a:t>Saponaro</a:t>
            </a:r>
            <a:r>
              <a:rPr lang="en-US" altLang="zh-CN" i="1" dirty="0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, P. et al.,2017</a:t>
            </a:r>
            <a:endParaRPr kumimoji="1"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321738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7E1E9-CE5F-791B-C326-578E6B50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Process schema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7D320F-6AA9-A3CA-1389-A920C5ACF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FA678FA9-948A-206E-BEA2-7A23455A4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11" y="1212256"/>
            <a:ext cx="6701883" cy="43503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E154619-31B1-4F32-572E-CBFB272A7E38}"/>
              </a:ext>
            </a:extLst>
          </p:cNvPr>
          <p:cNvSpPr txBox="1"/>
          <p:nvPr/>
        </p:nvSpPr>
        <p:spPr>
          <a:xfrm>
            <a:off x="4789448" y="6364885"/>
            <a:ext cx="2429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solidFill>
                  <a:srgbClr val="93CDDD"/>
                </a:solidFill>
                <a:latin typeface="Calibri"/>
                <a:cs typeface="Calibri"/>
              </a:rPr>
              <a:t>Saponaro</a:t>
            </a:r>
            <a:r>
              <a:rPr lang="en-US" altLang="zh-CN" i="1" dirty="0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, P. et al.,2017</a:t>
            </a:r>
            <a:endParaRPr kumimoji="1"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28475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DDFA76-171C-E8F9-67BC-2458190C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 </a:t>
            </a:r>
            <a:endParaRPr kumimoji="1"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0A7224F-8430-1FA5-C5E8-4FE41448C700}"/>
              </a:ext>
            </a:extLst>
          </p:cNvPr>
          <p:cNvGrpSpPr/>
          <p:nvPr/>
        </p:nvGrpSpPr>
        <p:grpSpPr>
          <a:xfrm>
            <a:off x="161365" y="1752726"/>
            <a:ext cx="6990373" cy="3826413"/>
            <a:chOff x="358588" y="987622"/>
            <a:chExt cx="6990373" cy="3826413"/>
          </a:xfrm>
        </p:grpSpPr>
        <p:pic>
          <p:nvPicPr>
            <p:cNvPr id="5" name="图片 4" descr="图示, 表面图&#10;&#10;描述已自动生成">
              <a:extLst>
                <a:ext uri="{FF2B5EF4-FFF2-40B4-BE49-F238E27FC236}">
                  <a16:creationId xmlns:a16="http://schemas.microsoft.com/office/drawing/2014/main" id="{1DEF2D2C-FD08-D635-6E4B-A3DA50881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95399"/>
              <a:ext cx="1434353" cy="97385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C9D664A-5E92-60CA-52F4-5EB474CA5A14}"/>
                </a:ext>
              </a:extLst>
            </p:cNvPr>
            <p:cNvSpPr txBox="1"/>
            <p:nvPr/>
          </p:nvSpPr>
          <p:spPr>
            <a:xfrm>
              <a:off x="457200" y="987622"/>
              <a:ext cx="1667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</a:rPr>
                <a:t>Raw 3D image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F2DF3FE8-3084-F67E-E6A8-4F52B86BA31A}"/>
                </a:ext>
              </a:extLst>
            </p:cNvPr>
            <p:cNvCxnSpPr>
              <a:stCxn id="5" idx="2"/>
            </p:cNvCxnSpPr>
            <p:nvPr/>
          </p:nvCxnSpPr>
          <p:spPr>
            <a:xfrm flipH="1">
              <a:off x="1174376" y="2269249"/>
              <a:ext cx="1" cy="7428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0" name="图片 9" descr="躺在地上&#10;&#10;低可信度描述已自动生成">
              <a:extLst>
                <a:ext uri="{FF2B5EF4-FFF2-40B4-BE49-F238E27FC236}">
                  <a16:creationId xmlns:a16="http://schemas.microsoft.com/office/drawing/2014/main" id="{BEF2EBB1-47C0-9C6F-E125-13132F63A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362560"/>
              <a:ext cx="1473200" cy="13462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3944A9D-173E-3BE5-0D48-E7C02389D5ED}"/>
                </a:ext>
              </a:extLst>
            </p:cNvPr>
            <p:cNvSpPr txBox="1"/>
            <p:nvPr/>
          </p:nvSpPr>
          <p:spPr>
            <a:xfrm>
              <a:off x="358588" y="3012141"/>
              <a:ext cx="2232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</a:rPr>
                <a:t>2D image with depth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375C92D5-5321-9EA2-2472-3FD5E682EA95}"/>
                </a:ext>
              </a:extLst>
            </p:cNvPr>
            <p:cNvSpPr/>
            <p:nvPr/>
          </p:nvSpPr>
          <p:spPr>
            <a:xfrm>
              <a:off x="1290915" y="2437703"/>
              <a:ext cx="1362633" cy="44803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/>
                <a:t>Surface Estimation</a:t>
              </a:r>
              <a:endParaRPr kumimoji="1" lang="zh-CN" altLang="en-US" sz="1200" dirty="0"/>
            </a:p>
          </p:txBody>
        </p: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88F3A140-AF96-E069-24C9-F432C9970D97}"/>
                </a:ext>
              </a:extLst>
            </p:cNvPr>
            <p:cNvCxnSpPr>
              <a:cxnSpLocks/>
            </p:cNvCxnSpPr>
            <p:nvPr/>
          </p:nvCxnSpPr>
          <p:spPr>
            <a:xfrm>
              <a:off x="1972231" y="4032684"/>
              <a:ext cx="14253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7" name="图片 16" descr="模糊的黑白照&#10;&#10;中度可信度描述已自动生成">
              <a:extLst>
                <a:ext uri="{FF2B5EF4-FFF2-40B4-BE49-F238E27FC236}">
                  <a16:creationId xmlns:a16="http://schemas.microsoft.com/office/drawing/2014/main" id="{5DC3A0A7-B175-1E99-1F99-07AB8221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0358" y="3319918"/>
              <a:ext cx="786796" cy="1494117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37DFB11-CAA1-5445-8DA3-C0899DC69608}"/>
                </a:ext>
              </a:extLst>
            </p:cNvPr>
            <p:cNvSpPr txBox="1"/>
            <p:nvPr/>
          </p:nvSpPr>
          <p:spPr>
            <a:xfrm>
              <a:off x="2913535" y="3020347"/>
              <a:ext cx="2474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</a:rPr>
                <a:t>Extract pixel with interest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B02DCCEA-A23E-A51E-C325-3ECEC2F6E59F}"/>
                </a:ext>
              </a:extLst>
            </p:cNvPr>
            <p:cNvSpPr/>
            <p:nvPr/>
          </p:nvSpPr>
          <p:spPr>
            <a:xfrm>
              <a:off x="2115680" y="3415433"/>
              <a:ext cx="1362633" cy="44803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/>
                <a:t>Segmentation</a:t>
              </a:r>
              <a:endParaRPr kumimoji="1" lang="zh-CN" altLang="en-US" sz="1200" dirty="0"/>
            </a:p>
          </p:txBody>
        </p:sp>
        <p:cxnSp>
          <p:nvCxnSpPr>
            <p:cNvPr id="20" name="直线箭头连接符 19">
              <a:extLst>
                <a:ext uri="{FF2B5EF4-FFF2-40B4-BE49-F238E27FC236}">
                  <a16:creationId xmlns:a16="http://schemas.microsoft.com/office/drawing/2014/main" id="{BD50F0C2-84E8-396A-32C8-A75E37D3809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032684"/>
              <a:ext cx="14253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22" name="图片 21" descr="图片包含 文本&#10;&#10;描述已自动生成">
              <a:extLst>
                <a:ext uri="{FF2B5EF4-FFF2-40B4-BE49-F238E27FC236}">
                  <a16:creationId xmlns:a16="http://schemas.microsoft.com/office/drawing/2014/main" id="{98C4DE21-F47F-19C7-2D42-74D8C9553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4611" y="3328125"/>
              <a:ext cx="786797" cy="1485910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CFEDD37-A2C2-658A-A851-5E772EB087F6}"/>
                </a:ext>
              </a:extLst>
            </p:cNvPr>
            <p:cNvSpPr txBox="1"/>
            <p:nvPr/>
          </p:nvSpPr>
          <p:spPr>
            <a:xfrm>
              <a:off x="5934641" y="3011246"/>
              <a:ext cx="141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</a:rPr>
                <a:t>Reduce noise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931A8AE7-566B-7C09-528C-60C4ACA5DFB2}"/>
                </a:ext>
              </a:extLst>
            </p:cNvPr>
            <p:cNvSpPr/>
            <p:nvPr/>
          </p:nvSpPr>
          <p:spPr>
            <a:xfrm>
              <a:off x="4636848" y="3399024"/>
              <a:ext cx="1362633" cy="44803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/>
                <a:t>Threshold</a:t>
              </a:r>
            </a:p>
            <a:p>
              <a:pPr algn="ctr"/>
              <a:r>
                <a:rPr kumimoji="1" lang="en-US" altLang="zh-CN" sz="1200" dirty="0"/>
                <a:t>Skeletonizing</a:t>
              </a:r>
              <a:endParaRPr kumimoji="1" lang="zh-CN" altLang="en-US" sz="1200" dirty="0"/>
            </a:p>
          </p:txBody>
        </p:sp>
      </p:grpSp>
      <p:pic>
        <p:nvPicPr>
          <p:cNvPr id="27" name="图片 26" descr="图片包含 示意图&#10;&#10;描述已自动生成">
            <a:extLst>
              <a:ext uri="{FF2B5EF4-FFF2-40B4-BE49-F238E27FC236}">
                <a16:creationId xmlns:a16="http://schemas.microsoft.com/office/drawing/2014/main" id="{96BEFBF4-6704-3EF8-4197-1E4B6753C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416" y="1660350"/>
            <a:ext cx="3388644" cy="1255181"/>
          </a:xfrm>
          <a:prstGeom prst="rect">
            <a:avLst/>
          </a:prstGeom>
        </p:spPr>
      </p:pic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69C9BB0-A6FD-811D-C75A-0A6108757265}"/>
              </a:ext>
            </a:extLst>
          </p:cNvPr>
          <p:cNvCxnSpPr>
            <a:cxnSpLocks/>
          </p:cNvCxnSpPr>
          <p:nvPr/>
        </p:nvCxnSpPr>
        <p:spPr>
          <a:xfrm flipV="1">
            <a:off x="6669742" y="3034353"/>
            <a:ext cx="573740" cy="725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0C6DAB22-EDD3-42BD-96DC-31987498C117}"/>
              </a:ext>
            </a:extLst>
          </p:cNvPr>
          <p:cNvSpPr txBox="1"/>
          <p:nvPr/>
        </p:nvSpPr>
        <p:spPr>
          <a:xfrm>
            <a:off x="6381822" y="1304046"/>
            <a:ext cx="14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Connect gaps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88956ED3-6A34-A53C-4917-965C03056F15}"/>
              </a:ext>
            </a:extLst>
          </p:cNvPr>
          <p:cNvSpPr/>
          <p:nvPr/>
        </p:nvSpPr>
        <p:spPr>
          <a:xfrm>
            <a:off x="5421552" y="3097656"/>
            <a:ext cx="1362633" cy="4480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Skeleton connection</a:t>
            </a:r>
            <a:endParaRPr kumimoji="1" lang="zh-CN" altLang="en-US" sz="1200" dirty="0"/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1E8188F3-D895-2C7B-80DB-E17D33B4C19C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4127501" y="2287941"/>
            <a:ext cx="1329915" cy="11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5" name="图片 34" descr="图片包含 水, 灯光, 街道, 鸟&#10;&#10;描述已自动生成">
            <a:extLst>
              <a:ext uri="{FF2B5EF4-FFF2-40B4-BE49-F238E27FC236}">
                <a16:creationId xmlns:a16="http://schemas.microsoft.com/office/drawing/2014/main" id="{41280476-0B51-14DB-688C-1F2F7890E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301" y="1348065"/>
            <a:ext cx="1854200" cy="1549400"/>
          </a:xfrm>
          <a:prstGeom prst="rect">
            <a:avLst/>
          </a:prstGeom>
        </p:spPr>
      </p:pic>
      <p:sp>
        <p:nvSpPr>
          <p:cNvPr id="36" name="圆角矩形 35">
            <a:extLst>
              <a:ext uri="{FF2B5EF4-FFF2-40B4-BE49-F238E27FC236}">
                <a16:creationId xmlns:a16="http://schemas.microsoft.com/office/drawing/2014/main" id="{5C0306EB-95A9-67A7-646E-F748FCFF3591}"/>
              </a:ext>
            </a:extLst>
          </p:cNvPr>
          <p:cNvSpPr/>
          <p:nvPr/>
        </p:nvSpPr>
        <p:spPr>
          <a:xfrm>
            <a:off x="4198884" y="1759187"/>
            <a:ext cx="1187149" cy="4480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Quantification</a:t>
            </a:r>
            <a:endParaRPr kumimoji="1" lang="zh-CN" altLang="en-US" sz="12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681BC1D-1C90-778D-47F4-3117CEE1F751}"/>
              </a:ext>
            </a:extLst>
          </p:cNvPr>
          <p:cNvSpPr txBox="1"/>
          <p:nvPr/>
        </p:nvSpPr>
        <p:spPr>
          <a:xfrm>
            <a:off x="5244352" y="6545704"/>
            <a:ext cx="602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err="1">
                <a:solidFill>
                  <a:srgbClr val="93CDDD"/>
                </a:solidFill>
                <a:latin typeface="Calibri"/>
                <a:cs typeface="Calibri"/>
              </a:rPr>
              <a:t>Minker</a:t>
            </a:r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</a:rPr>
              <a:t>, K. R ., et al., 2018 ; </a:t>
            </a:r>
            <a:r>
              <a:rPr lang="en-US" altLang="zh-CN" sz="1000" i="1" dirty="0" err="1">
                <a:solidFill>
                  <a:srgbClr val="93CDDD"/>
                </a:solidFill>
                <a:latin typeface="Calibri"/>
                <a:cs typeface="Calibri"/>
              </a:rPr>
              <a:t>Saponaro</a:t>
            </a:r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, P. et al.,2017</a:t>
            </a:r>
            <a:endParaRPr kumimoji="1" lang="zh-CN" altLang="en-US" sz="800" dirty="0"/>
          </a:p>
          <a:p>
            <a:endParaRPr lang="zh-CN" altLang="en-US" sz="1000" i="1" dirty="0">
              <a:solidFill>
                <a:srgbClr val="93CDD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55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3C20AC5-D819-72D9-407F-A57513E9AA3B}"/>
              </a:ext>
            </a:extLst>
          </p:cNvPr>
          <p:cNvSpPr txBox="1"/>
          <p:nvPr/>
        </p:nvSpPr>
        <p:spPr>
          <a:xfrm>
            <a:off x="96181" y="4338289"/>
            <a:ext cx="2819858" cy="1384995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--finding the depth of the surface for each pixel in a 2D view</a:t>
            </a:r>
          </a:p>
          <a:p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quantification of the depth of the pathogen and quantification of features that lie on the surface of the plant</a:t>
            </a:r>
            <a:endParaRPr kumimoji="1"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C895470-D80E-7301-3E03-3CD94807EFE7}"/>
              </a:ext>
            </a:extLst>
          </p:cNvPr>
          <p:cNvGrpSpPr/>
          <p:nvPr/>
        </p:nvGrpSpPr>
        <p:grpSpPr>
          <a:xfrm>
            <a:off x="632832" y="2091803"/>
            <a:ext cx="7975908" cy="2121230"/>
            <a:chOff x="630045" y="498379"/>
            <a:chExt cx="7975908" cy="2121230"/>
          </a:xfrm>
        </p:grpSpPr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E1D2E8B7-60CD-BEF8-8D35-6E7259D3E848}"/>
                </a:ext>
              </a:extLst>
            </p:cNvPr>
            <p:cNvSpPr/>
            <p:nvPr/>
          </p:nvSpPr>
          <p:spPr>
            <a:xfrm>
              <a:off x="630045" y="1202473"/>
              <a:ext cx="1315844" cy="769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Surface</a:t>
              </a:r>
            </a:p>
            <a:p>
              <a:pPr algn="ctr"/>
              <a:r>
                <a:rPr kumimoji="1" lang="en-US" altLang="zh-CN" dirty="0"/>
                <a:t>Estimation</a:t>
              </a:r>
              <a:endParaRPr kumimoji="1" lang="zh-CN" altLang="en-US" dirty="0"/>
            </a:p>
          </p:txBody>
        </p:sp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33B21022-3917-3509-AFC2-7DA943C96D12}"/>
                </a:ext>
              </a:extLst>
            </p:cNvPr>
            <p:cNvSpPr/>
            <p:nvPr/>
          </p:nvSpPr>
          <p:spPr>
            <a:xfrm>
              <a:off x="2319453" y="1206190"/>
              <a:ext cx="1371599" cy="769434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Segmentation</a:t>
              </a:r>
              <a:endParaRPr kumimoji="1" lang="zh-CN" altLang="en-US" dirty="0"/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BEA31400-7344-EBEA-1726-A60D84AF1B5A}"/>
                </a:ext>
              </a:extLst>
            </p:cNvPr>
            <p:cNvSpPr/>
            <p:nvPr/>
          </p:nvSpPr>
          <p:spPr>
            <a:xfrm>
              <a:off x="3980985" y="1202473"/>
              <a:ext cx="1315844" cy="76943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Threshold</a:t>
              </a:r>
            </a:p>
            <a:p>
              <a:pPr algn="ctr"/>
              <a:r>
                <a:rPr kumimoji="1" lang="en-US" altLang="zh-CN" dirty="0"/>
                <a:t>Skeletonizing</a:t>
              </a:r>
              <a:endParaRPr kumimoji="1" lang="zh-CN" altLang="en-US" dirty="0"/>
            </a:p>
          </p:txBody>
        </p:sp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F26560F4-A9AF-270C-ED22-E01B4F18F234}"/>
                </a:ext>
              </a:extLst>
            </p:cNvPr>
            <p:cNvSpPr/>
            <p:nvPr/>
          </p:nvSpPr>
          <p:spPr>
            <a:xfrm>
              <a:off x="5586761" y="1202473"/>
              <a:ext cx="1315844" cy="76943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Skeleton</a:t>
              </a:r>
            </a:p>
            <a:p>
              <a:pPr algn="ctr"/>
              <a:r>
                <a:rPr kumimoji="1" lang="en-US" altLang="zh-CN" dirty="0"/>
                <a:t>Connection</a:t>
              </a:r>
              <a:endParaRPr kumimoji="1" lang="zh-CN" altLang="en-US" dirty="0"/>
            </a:p>
          </p:txBody>
        </p:sp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F6FA477C-0363-AD9A-9ED6-B472ABF8A98F}"/>
                </a:ext>
              </a:extLst>
            </p:cNvPr>
            <p:cNvSpPr/>
            <p:nvPr/>
          </p:nvSpPr>
          <p:spPr>
            <a:xfrm>
              <a:off x="7192536" y="1202473"/>
              <a:ext cx="1413417" cy="76943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Quantification</a:t>
              </a:r>
              <a:endParaRPr kumimoji="1" lang="zh-CN" altLang="en-US" dirty="0"/>
            </a:p>
          </p:txBody>
        </p: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B9E3B024-00A3-78D9-25C8-3045354BF68E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>
              <a:off x="1945889" y="1587190"/>
              <a:ext cx="373564" cy="3717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2655EC59-BF38-1CC5-4AB2-0F26CBB45FE9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3671537" y="1587190"/>
              <a:ext cx="309448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0D75FB98-CB06-04D8-21A1-36FF4CF16B6F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296829" y="1583473"/>
              <a:ext cx="289932" cy="3717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55F21028-F5CB-95E7-038E-315FB5E0D71A}"/>
                </a:ext>
              </a:extLst>
            </p:cNvPr>
            <p:cNvCxnSpPr>
              <a:cxnSpLocks/>
            </p:cNvCxnSpPr>
            <p:nvPr/>
          </p:nvCxnSpPr>
          <p:spPr>
            <a:xfrm>
              <a:off x="6934668" y="1594624"/>
              <a:ext cx="299685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五边形 16">
              <a:extLst>
                <a:ext uri="{FF2B5EF4-FFF2-40B4-BE49-F238E27FC236}">
                  <a16:creationId xmlns:a16="http://schemas.microsoft.com/office/drawing/2014/main" id="{3282C5AC-D4CF-C519-BE53-EFBC573416C8}"/>
                </a:ext>
              </a:extLst>
            </p:cNvPr>
            <p:cNvSpPr/>
            <p:nvPr/>
          </p:nvSpPr>
          <p:spPr>
            <a:xfrm rot="5400000">
              <a:off x="1014761" y="2195861"/>
              <a:ext cx="546410" cy="301083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五边形 17">
              <a:extLst>
                <a:ext uri="{FF2B5EF4-FFF2-40B4-BE49-F238E27FC236}">
                  <a16:creationId xmlns:a16="http://schemas.microsoft.com/office/drawing/2014/main" id="{689D3592-2718-1359-069C-C7344FC8B5D5}"/>
                </a:ext>
              </a:extLst>
            </p:cNvPr>
            <p:cNvSpPr/>
            <p:nvPr/>
          </p:nvSpPr>
          <p:spPr>
            <a:xfrm rot="16200000">
              <a:off x="2732047" y="621042"/>
              <a:ext cx="546410" cy="301083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" name="五边形 18">
              <a:extLst>
                <a:ext uri="{FF2B5EF4-FFF2-40B4-BE49-F238E27FC236}">
                  <a16:creationId xmlns:a16="http://schemas.microsoft.com/office/drawing/2014/main" id="{75D23570-651F-97B2-166D-524E2755EC8B}"/>
                </a:ext>
              </a:extLst>
            </p:cNvPr>
            <p:cNvSpPr/>
            <p:nvPr/>
          </p:nvSpPr>
          <p:spPr>
            <a:xfrm rot="5400000">
              <a:off x="4449333" y="2195861"/>
              <a:ext cx="546410" cy="301083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五边形 19">
              <a:extLst>
                <a:ext uri="{FF2B5EF4-FFF2-40B4-BE49-F238E27FC236}">
                  <a16:creationId xmlns:a16="http://schemas.microsoft.com/office/drawing/2014/main" id="{F871E6EA-C228-5D90-0C24-095F9A627045}"/>
                </a:ext>
              </a:extLst>
            </p:cNvPr>
            <p:cNvSpPr/>
            <p:nvPr/>
          </p:nvSpPr>
          <p:spPr>
            <a:xfrm rot="16200000">
              <a:off x="5971478" y="677718"/>
              <a:ext cx="546410" cy="301083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五边形 20">
              <a:extLst>
                <a:ext uri="{FF2B5EF4-FFF2-40B4-BE49-F238E27FC236}">
                  <a16:creationId xmlns:a16="http://schemas.microsoft.com/office/drawing/2014/main" id="{8078D829-FE8C-1713-AA9B-934FCB8F6536}"/>
                </a:ext>
              </a:extLst>
            </p:cNvPr>
            <p:cNvSpPr/>
            <p:nvPr/>
          </p:nvSpPr>
          <p:spPr>
            <a:xfrm rot="5400000">
              <a:off x="7574468" y="2195862"/>
              <a:ext cx="546410" cy="301083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7CD74ABD-9E1D-A565-72BB-19860B499DA6}"/>
              </a:ext>
            </a:extLst>
          </p:cNvPr>
          <p:cNvSpPr txBox="1"/>
          <p:nvPr/>
        </p:nvSpPr>
        <p:spPr>
          <a:xfrm>
            <a:off x="1140211" y="366110"/>
            <a:ext cx="3576755" cy="1600438"/>
          </a:xfrm>
          <a:prstGeom prst="rect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taking an image and extracting the pixels of objects of interest </a:t>
            </a:r>
          </a:p>
          <a:p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output gray-scale image (or stack of images)</a:t>
            </a:r>
          </a:p>
          <a:p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pixel intensity represents the confidence that a pixel is the object of interest</a:t>
            </a:r>
          </a:p>
          <a:p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threshold to obtain a binary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2AC376D-8F39-797C-AE0F-9EAE7EB0A620}"/>
              </a:ext>
            </a:extLst>
          </p:cNvPr>
          <p:cNvSpPr txBox="1"/>
          <p:nvPr/>
        </p:nvSpPr>
        <p:spPr>
          <a:xfrm>
            <a:off x="3228968" y="4338289"/>
            <a:ext cx="2992713" cy="1384995"/>
          </a:xfrm>
          <a:prstGeom prst="rect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converting a grayscale image into a binary one</a:t>
            </a:r>
          </a:p>
          <a:p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pixels belong to the object</a:t>
            </a:r>
            <a:r>
              <a:rPr lang="zh-CN" altLang="en-US" dirty="0"/>
              <a:t> </a:t>
            </a:r>
            <a:r>
              <a:rPr lang="en-US" altLang="zh-CN" dirty="0"/>
              <a:t>or background</a:t>
            </a:r>
          </a:p>
          <a:p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remove small objects via Morphological Opening, </a:t>
            </a:r>
            <a:r>
              <a:rPr lang="en-US" altLang="zh-CN" dirty="0" err="1"/>
              <a:t>eg.</a:t>
            </a:r>
            <a:r>
              <a:rPr lang="en-US" altLang="zh-CN" dirty="0"/>
              <a:t> noise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2DF93D1-8932-8972-E704-2C668D35EB8A}"/>
              </a:ext>
            </a:extLst>
          </p:cNvPr>
          <p:cNvSpPr txBox="1"/>
          <p:nvPr/>
        </p:nvSpPr>
        <p:spPr>
          <a:xfrm>
            <a:off x="4901655" y="366110"/>
            <a:ext cx="2992713" cy="1600438"/>
          </a:xfrm>
          <a:prstGeom prst="rect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-- data itself shading, non-uniform staining, occlusions, </a:t>
            </a:r>
            <a:r>
              <a:rPr lang="en-US" altLang="zh-CN" dirty="0" err="1"/>
              <a:t>etc</a:t>
            </a:r>
            <a:endParaRPr lang="en-US" altLang="zh-CN" dirty="0"/>
          </a:p>
          <a:p>
            <a:r>
              <a:rPr lang="en-US" altLang="zh-CN" dirty="0"/>
              <a:t>--cause small gaps when skeletonizing</a:t>
            </a:r>
          </a:p>
          <a:p>
            <a:r>
              <a:rPr lang="en-US" altLang="zh-CN" dirty="0"/>
              <a:t>-- Skeleton Connector, a minimum spanning tree-based algorithm to connect gaps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E137E50-5B42-C223-0098-7A5E957D60BF}"/>
              </a:ext>
            </a:extLst>
          </p:cNvPr>
          <p:cNvSpPr txBox="1"/>
          <p:nvPr/>
        </p:nvSpPr>
        <p:spPr>
          <a:xfrm>
            <a:off x="6780287" y="4349905"/>
            <a:ext cx="2006874" cy="1384995"/>
          </a:xfrm>
          <a:prstGeom prst="rect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provide statistics, numbers, and counts of physical features for each structure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76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Goals </a:t>
            </a:r>
            <a:endParaRPr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328411" y="1328338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 indent="-457200">
              <a:spcBef>
                <a:spcPts val="800"/>
              </a:spcBef>
              <a:buSzPts val="4000"/>
              <a:buFont typeface="Arial" panose="020B0604020202020204" pitchFamily="34" charset="0"/>
              <a:buChar char="•"/>
            </a:pPr>
            <a:r>
              <a:rPr lang="en-US" altLang="zh-CN" sz="2400" dirty="0"/>
              <a:t>Familiar with </a:t>
            </a:r>
            <a:r>
              <a:rPr lang="en-US" altLang="zh-CN" sz="2400" dirty="0" err="1"/>
              <a:t>DeepXScope</a:t>
            </a:r>
            <a:r>
              <a:rPr lang="en-US" altLang="zh-CN" sz="2400" dirty="0"/>
              <a:t> pipeline functions, installation, and how to process images, writing updates to the public README as needed</a:t>
            </a:r>
          </a:p>
          <a:p>
            <a:pPr lvl="1" indent="-457200">
              <a:spcBef>
                <a:spcPts val="800"/>
              </a:spcBef>
              <a:buSzPts val="4000"/>
              <a:buFont typeface="Arial" panose="020B0604020202020204" pitchFamily="34" charset="0"/>
              <a:buChar char="•"/>
            </a:pPr>
            <a:r>
              <a:rPr lang="en-US" altLang="zh-CN" sz="2400" dirty="0"/>
              <a:t>Run </a:t>
            </a:r>
            <a:r>
              <a:rPr lang="en-US" altLang="zh-CN" sz="2400" dirty="0" err="1"/>
              <a:t>DeepXScope</a:t>
            </a:r>
            <a:r>
              <a:rPr lang="en-US" altLang="zh-CN" sz="2400" dirty="0"/>
              <a:t> on existing and incoming datasets to generate standardized output to be shared with the research team</a:t>
            </a:r>
            <a:r>
              <a:rPr lang="zh-CN" altLang="zh-CN" sz="3600" dirty="0"/>
              <a:t> </a:t>
            </a:r>
            <a:endParaRPr lang="en-US" altLang="zh-CN" sz="3600" dirty="0"/>
          </a:p>
          <a:p>
            <a:pPr lvl="1" indent="-457200">
              <a:spcBef>
                <a:spcPts val="800"/>
              </a:spcBef>
              <a:buSzPts val="4000"/>
              <a:buFont typeface="Arial" panose="020B0604020202020204" pitchFamily="34" charset="0"/>
              <a:buChar char="•"/>
            </a:pPr>
            <a:r>
              <a:rPr lang="en-US" altLang="zh-CN" sz="2400" dirty="0"/>
              <a:t>Test the pipeline on data collected from two other microscopy platforms </a:t>
            </a:r>
          </a:p>
          <a:p>
            <a:pPr lvl="1" indent="-457200">
              <a:spcBef>
                <a:spcPts val="800"/>
              </a:spcBef>
              <a:buSzPts val="4000"/>
              <a:buFont typeface="Arial" panose="020B0604020202020204" pitchFamily="34" charset="0"/>
              <a:buChar char="•"/>
            </a:pPr>
            <a:r>
              <a:rPr lang="en-US" altLang="zh-CN" sz="2400" dirty="0"/>
              <a:t>Produce a publication quality graphical schema describing the pipeline and user interaction</a:t>
            </a:r>
            <a:r>
              <a:rPr lang="zh-CN" altLang="zh-CN" sz="3600" dirty="0"/>
              <a:t>  </a:t>
            </a:r>
            <a:endParaRPr lang="en-US" altLang="zh-CN" sz="3600" dirty="0"/>
          </a:p>
          <a:p>
            <a:pPr lvl="1" indent="-457200">
              <a:spcBef>
                <a:spcPts val="800"/>
              </a:spcBef>
              <a:buSzPts val="4000"/>
              <a:buFont typeface="Wingdings" pitchFamily="2" charset="2"/>
              <a:buChar char="l"/>
            </a:pPr>
            <a:endParaRPr lang="en-US" altLang="zh-CN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Timeframe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0" lvl="1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dirty="0"/>
              <a:t>Start date: June 14</a:t>
            </a:r>
            <a:r>
              <a:rPr lang="en-US" sz="4000" baseline="30000" dirty="0"/>
              <a:t>th</a:t>
            </a:r>
            <a:endParaRPr lang="en-US" sz="4000" dirty="0"/>
          </a:p>
          <a:p>
            <a:pPr marL="1028700" lvl="1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dirty="0"/>
              <a:t>End date: November 6</a:t>
            </a:r>
            <a:r>
              <a:rPr lang="en-US" sz="4000" baseline="30000" dirty="0"/>
              <a:t>th</a:t>
            </a: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US" altLang="zh-CN" dirty="0"/>
              <a:t>What I hope to learn</a:t>
            </a:r>
            <a:br>
              <a:rPr lang="en-US" altLang="zh-CN" dirty="0"/>
            </a:br>
            <a:endParaRPr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Deep learning pipeline functioning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Server command line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CNN machine learning model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665</Words>
  <Application>Microsoft Macintosh PowerPoint</Application>
  <PresentationFormat>全屏显示(4:3)</PresentationFormat>
  <Paragraphs>88</Paragraphs>
  <Slides>14</Slides>
  <Notes>7</Notes>
  <HiddenSlides>1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Deep-learning facilitated microscopy for the dissection of durable resistance to plant disease  </vt:lpstr>
      <vt:lpstr>Background</vt:lpstr>
      <vt:lpstr>Method</vt:lpstr>
      <vt:lpstr>Process schema</vt:lpstr>
      <vt:lpstr>Result </vt:lpstr>
      <vt:lpstr>PowerPoint 演示文稿</vt:lpstr>
      <vt:lpstr>Goals </vt:lpstr>
      <vt:lpstr>Timeframe</vt:lpstr>
      <vt:lpstr>What I hope to learn </vt:lpstr>
      <vt:lpstr>Goals for Next Month </vt:lpstr>
      <vt:lpstr>Help Provided</vt:lpstr>
      <vt:lpstr>References</vt:lpstr>
      <vt:lpstr>Thank you!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Deep-learning facilitated microscopy for the dissection of durable resistance to plant disease  </dc:title>
  <cp:lastModifiedBy>Cui, Hening</cp:lastModifiedBy>
  <cp:revision>8</cp:revision>
  <dcterms:modified xsi:type="dcterms:W3CDTF">2022-07-20T18:55:31Z</dcterms:modified>
</cp:coreProperties>
</file>