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Wc56flPx5ZM5/YcOwusl65YYe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97345ed095_0_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97345ed095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297345ed095_0_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97345ed095_0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97345ed09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297345ed095_0_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97345ed095_0_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97345ed09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297345ed095_0_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97345ed095_0_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97345ed09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297345ed095_0_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7" name="Google Shape;14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1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0" name="Google Shape;7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62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476990" y="5562600"/>
            <a:ext cx="2486637" cy="11429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type="ctrTitle"/>
          </p:nvPr>
        </p:nvSpPr>
        <p:spPr>
          <a:xfrm>
            <a:off x="685800" y="12192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800"/>
              <a:t>Computational Pipelines for the Analysis of Plastic-Degrading Genes</a:t>
            </a:r>
            <a:br>
              <a:rPr lang="en-US" sz="4800"/>
            </a:br>
            <a:endParaRPr i="1" sz="2667"/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1371600" y="3048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Student: 	Aidan McCrillis, University of Rhode Island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 amccrillis@uri.edu</a:t>
            </a:r>
            <a:endParaRPr sz="2000">
              <a:solidFill>
                <a:srgbClr val="92CCD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Mentor: 		Ying Zhang, University of Rhode Island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yingzhang@uri.edu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Researcher:  Gaurav Khanna, University of Rhode Island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t/>
            </a:r>
            <a:endParaRPr sz="1600">
              <a:solidFill>
                <a:srgbClr val="92CCD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>
                <a:solidFill>
                  <a:srgbClr val="92CCDC"/>
                </a:solidFill>
              </a:rPr>
              <a:t>Date: 11/8/23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57" name="Google Shape;157;p7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Help needed (if any)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4000"/>
              <a:t>No help needed right now</a:t>
            </a:r>
            <a:endParaRPr/>
          </a:p>
        </p:txBody>
      </p:sp>
      <p:sp>
        <p:nvSpPr>
          <p:cNvPr id="158" name="Google Shape;158;p7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97345ed095_0_22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65" name="Google Shape;165;g297345ed095_0_22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Wade W. Unculturable bacteria--the uncharacterized organisms 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that cause oral infections. J R Soc Med. 2002 Feb;95(2):81-3. 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doi: 10.1177/014107680209500207. PMID: 11823550; PMCID: 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PMC1279316.</a:t>
            </a:r>
            <a:endParaRPr sz="2300"/>
          </a:p>
          <a:p>
            <a:pPr indent="0" lvl="0" marL="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Buchholz, P.; Zhang, H.; Perez-Garcia, P.; Nover, L.-L.; Chow, J.; Streit,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W.R.; Pleiss, J. Plastics degradation by hydrolytic enzymes: The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Plastics-Active Enzymes Database-PAZy. Proteins 2021, 90, 1443–1456. Retrieved from:</a:t>
            </a:r>
            <a:endParaRPr sz="2300"/>
          </a:p>
          <a:p>
            <a:pPr indent="0" lvl="0" marL="457200" rtl="0" algn="l">
              <a:lnSpc>
                <a:spcPct val="8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300"/>
              <a:t>https://onlinelibrary.wiley.com/doi/10.1002/prot.26325</a:t>
            </a:r>
            <a:endParaRPr sz="2300"/>
          </a:p>
        </p:txBody>
      </p:sp>
      <p:sp>
        <p:nvSpPr>
          <p:cNvPr id="166" name="Google Shape;166;g297345ed095_0_22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97345ed095_0_6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99" name="Google Shape;99;g297345ed095_0_6"/>
          <p:cNvSpPr txBox="1"/>
          <p:nvPr/>
        </p:nvSpPr>
        <p:spPr>
          <a:xfrm>
            <a:off x="457200" y="1804875"/>
            <a:ext cx="82296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Font typeface="Calibri"/>
              <a:buChar char="●"/>
            </a:pPr>
            <a:r>
              <a:rPr lang="en-US" sz="3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There a 399,000 tons of plastics in the ocean. 69,000 tons of this are microplastics (Buchholz, 2022).</a:t>
            </a:r>
            <a:endParaRPr sz="30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Font typeface="Calibri"/>
              <a:buChar char="●"/>
            </a:pPr>
            <a:r>
              <a:rPr lang="en-US" sz="3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Microplastics can’t be removed from the ocean easily. </a:t>
            </a:r>
            <a:endParaRPr sz="30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Font typeface="Calibri"/>
              <a:buChar char="●"/>
            </a:pPr>
            <a:r>
              <a:rPr lang="en-US" sz="3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Plastics are durable and don’t degrade well, so they’ll trickle down through the ecosystem</a:t>
            </a:r>
            <a:endParaRPr sz="30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Font typeface="Calibri"/>
              <a:buChar char="●"/>
            </a:pPr>
            <a:r>
              <a:rPr lang="en-US" sz="3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Microbial degradation is a possible solution to this problem</a:t>
            </a:r>
            <a:endParaRPr sz="30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297345ed095_0_6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97345ed095_0_16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07" name="Google Shape;107;g297345ed095_0_16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44500" lvl="0" marL="457200" rtl="0" algn="l">
              <a:spcBef>
                <a:spcPts val="360"/>
              </a:spcBef>
              <a:spcAft>
                <a:spcPts val="0"/>
              </a:spcAft>
              <a:buSzPts val="3400"/>
              <a:buChar char="•"/>
            </a:pPr>
            <a:r>
              <a:rPr lang="en-US" sz="3400"/>
              <a:t>How can these genes be obtained?</a:t>
            </a:r>
            <a:endParaRPr sz="3400"/>
          </a:p>
          <a:p>
            <a:pPr indent="-444500" lvl="1" marL="914400" rtl="0" algn="l">
              <a:spcBef>
                <a:spcPts val="0"/>
              </a:spcBef>
              <a:spcAft>
                <a:spcPts val="0"/>
              </a:spcAft>
              <a:buSzPts val="3400"/>
              <a:buChar char="–"/>
            </a:pPr>
            <a:r>
              <a:rPr lang="en-US" sz="3400"/>
              <a:t>Its estimated that less than 2% of microbes can be cultured (Wade, 2002)</a:t>
            </a:r>
            <a:endParaRPr sz="3400"/>
          </a:p>
          <a:p>
            <a:pPr indent="-444500" lvl="1" marL="914400" rtl="0" algn="l">
              <a:spcBef>
                <a:spcPts val="0"/>
              </a:spcBef>
              <a:spcAft>
                <a:spcPts val="0"/>
              </a:spcAft>
              <a:buSzPts val="3400"/>
              <a:buChar char="–"/>
            </a:pPr>
            <a:r>
              <a:rPr lang="en-US" sz="3400"/>
              <a:t>Metagenomics is a solution to this problem</a:t>
            </a:r>
            <a:endParaRPr sz="3400"/>
          </a:p>
          <a:p>
            <a:pPr indent="-444500" lvl="1" marL="914400" rtl="0" algn="l">
              <a:spcBef>
                <a:spcPts val="0"/>
              </a:spcBef>
              <a:spcAft>
                <a:spcPts val="0"/>
              </a:spcAft>
              <a:buSzPts val="3400"/>
              <a:buChar char="–"/>
            </a:pPr>
            <a:r>
              <a:rPr lang="en-US" sz="3400"/>
              <a:t>Random </a:t>
            </a:r>
            <a:r>
              <a:rPr lang="en-US" sz="3400"/>
              <a:t>sampling</a:t>
            </a:r>
            <a:r>
              <a:rPr lang="en-US" sz="3400"/>
              <a:t> of genes directly over time (September 2017 - March 2020) rather than culturing</a:t>
            </a:r>
            <a:endParaRPr sz="3400"/>
          </a:p>
        </p:txBody>
      </p:sp>
      <p:sp>
        <p:nvSpPr>
          <p:cNvPr id="108" name="Google Shape;108;g297345ed095_0_16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 sz="4200"/>
          </a:p>
        </p:txBody>
      </p:sp>
      <p:sp>
        <p:nvSpPr>
          <p:cNvPr id="114" name="Google Shape;114;p2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4000"/>
              <a:t>This project’s goal is to produce a workflow to </a:t>
            </a:r>
            <a:r>
              <a:rPr lang="en-US" sz="4000"/>
              <a:t>make</a:t>
            </a:r>
            <a:r>
              <a:rPr lang="en-US" sz="4000"/>
              <a:t> the analyses on this Narragansett Bay set reproducible. </a:t>
            </a:r>
            <a:endParaRPr/>
          </a:p>
        </p:txBody>
      </p:sp>
      <p:sp>
        <p:nvSpPr>
          <p:cNvPr id="115" name="Google Shape;115;p2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97345ed095_0_32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22" name="Google Shape;122;g297345ed095_0_32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Font typeface="Calibri"/>
              <a:buChar char="●"/>
            </a:pPr>
            <a:r>
              <a:rPr lang="en-US" sz="3000">
                <a:solidFill>
                  <a:srgbClr val="93CDDD"/>
                </a:solidFill>
              </a:rPr>
              <a:t>Why a workflow?</a:t>
            </a:r>
            <a:endParaRPr sz="3000">
              <a:solidFill>
                <a:srgbClr val="93CDDD"/>
              </a:solidFill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Char char="○"/>
            </a:pPr>
            <a:r>
              <a:rPr lang="en-US" sz="3000">
                <a:solidFill>
                  <a:srgbClr val="93CDDD"/>
                </a:solidFill>
              </a:rPr>
              <a:t>Without a workflow, the scripts wouldn’t be ordered and it would be harder to run</a:t>
            </a:r>
            <a:endParaRPr sz="3000">
              <a:solidFill>
                <a:srgbClr val="93CDDD"/>
              </a:solidFill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Char char="○"/>
            </a:pPr>
            <a:r>
              <a:rPr lang="en-US" sz="3000">
                <a:solidFill>
                  <a:srgbClr val="93CDDD"/>
                </a:solidFill>
              </a:rPr>
              <a:t>Workflow allows easily reproducible results as well as being able to save parameters</a:t>
            </a:r>
            <a:endParaRPr sz="3000">
              <a:solidFill>
                <a:srgbClr val="93CDDD"/>
              </a:solidFill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3000"/>
              <a:buChar char="○"/>
            </a:pPr>
            <a:r>
              <a:rPr lang="en-US" sz="3000">
                <a:solidFill>
                  <a:srgbClr val="93CDDD"/>
                </a:solidFill>
              </a:rPr>
              <a:t>Easy to work with as Snakemake allows selection of output</a:t>
            </a:r>
            <a:endParaRPr sz="3000">
              <a:solidFill>
                <a:srgbClr val="93CDDD"/>
              </a:solidFill>
            </a:endParaRPr>
          </a:p>
        </p:txBody>
      </p:sp>
      <p:sp>
        <p:nvSpPr>
          <p:cNvPr id="123" name="Google Shape;123;g297345ed095_0_32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29" name="Google Shape;129;p3"/>
          <p:cNvSpPr txBox="1"/>
          <p:nvPr>
            <p:ph idx="1" type="body"/>
          </p:nvPr>
        </p:nvSpPr>
        <p:spPr>
          <a:xfrm>
            <a:off x="457200" y="1600200"/>
            <a:ext cx="8229600" cy="44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700"/>
              <a:t>Milestone 1: Determine project scope, Snakemake work environment, launch presentation.</a:t>
            </a:r>
            <a:endParaRPr sz="27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700"/>
              <a:t>Milestone 2: Bioinformatics tool assembly and testing, finalize pipeline design.</a:t>
            </a:r>
            <a:endParaRPr sz="27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700"/>
              <a:t>Milestone 3: Complete working prototype, project git.</a:t>
            </a:r>
            <a:endParaRPr sz="27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700"/>
              <a:t>Milestone 4: Extensive testing and debugging, application and data analysis.</a:t>
            </a:r>
            <a:endParaRPr sz="27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700"/>
              <a:t>Milestone 5: Wrap up development, update project git and documentation, wrap presentation.</a:t>
            </a:r>
            <a:endParaRPr sz="27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130" name="Google Shape;130;p3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36" name="Google Shape;136;p4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/>
              <a:t>Timeframe</a:t>
            </a:r>
            <a:endParaRPr sz="32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October 1st 2023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June 1st 2024</a:t>
            </a:r>
            <a:endParaRPr/>
          </a:p>
        </p:txBody>
      </p:sp>
      <p:sp>
        <p:nvSpPr>
          <p:cNvPr id="137" name="Google Shape;137;p4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43" name="Google Shape;143;p5"/>
          <p:cNvSpPr txBox="1"/>
          <p:nvPr>
            <p:ph idx="1" type="body"/>
          </p:nvPr>
        </p:nvSpPr>
        <p:spPr>
          <a:xfrm>
            <a:off x="457200" y="1600200"/>
            <a:ext cx="8229600" cy="50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/>
              <a:t> What I hope to learn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Getting more comfortable with HPC systems and Bash</a:t>
            </a:r>
            <a:endParaRPr sz="4000"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–"/>
            </a:pPr>
            <a:r>
              <a:rPr lang="en-US" sz="4000"/>
              <a:t>Getting comfortable with snakemake for future analyses</a:t>
            </a:r>
            <a:endParaRPr sz="4000"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–"/>
            </a:pPr>
            <a:r>
              <a:rPr lang="en-US" sz="4000"/>
              <a:t>Good practice for Bioinformatics research</a:t>
            </a:r>
            <a:endParaRPr sz="4000"/>
          </a:p>
        </p:txBody>
      </p:sp>
      <p:sp>
        <p:nvSpPr>
          <p:cNvPr id="144" name="Google Shape;144;p5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200"/>
              <a:t>Pipelines for Plastic Degrading Genes</a:t>
            </a:r>
            <a:endParaRPr/>
          </a:p>
        </p:txBody>
      </p:sp>
      <p:sp>
        <p:nvSpPr>
          <p:cNvPr id="150" name="Google Shape;150;p6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oals for Next </a:t>
            </a: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onth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/>
              <a:t> Start working on pipeline design and work on bioinformatics tool testing.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151" name="Google Shape;151;p6"/>
          <p:cNvSpPr txBox="1"/>
          <p:nvPr/>
        </p:nvSpPr>
        <p:spPr>
          <a:xfrm>
            <a:off x="305100" y="6303425"/>
            <a:ext cx="746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92CCDC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