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64" r:id="rId3"/>
    <p:sldId id="257" r:id="rId4"/>
    <p:sldId id="258" r:id="rId5"/>
    <p:sldId id="259" r:id="rId6"/>
    <p:sldId id="265" r:id="rId7"/>
    <p:sldId id="260" r:id="rId8"/>
    <p:sldId id="266" r:id="rId9"/>
    <p:sldId id="261" r:id="rId10"/>
    <p:sldId id="262" r:id="rId11"/>
    <p:sldId id="263" r:id="rId12"/>
    <p:sldId id="267" r:id="rId1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280" y="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533b19b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6533b19b7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6533b19b7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6533b19b7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6533b19b7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6533b19b75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>
          <a:extLst>
            <a:ext uri="{FF2B5EF4-FFF2-40B4-BE49-F238E27FC236}">
              <a16:creationId xmlns:a16="http://schemas.microsoft.com/office/drawing/2014/main" id="{5571CA88-49DA-5D5A-48F1-5A0D55499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6533b19b75_0_9:notes">
            <a:extLst>
              <a:ext uri="{FF2B5EF4-FFF2-40B4-BE49-F238E27FC236}">
                <a16:creationId xmlns:a16="http://schemas.microsoft.com/office/drawing/2014/main" id="{BF3094F9-AA04-F5C0-0ACE-95DD7B0DF2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6533b19b75_0_9:notes">
            <a:extLst>
              <a:ext uri="{FF2B5EF4-FFF2-40B4-BE49-F238E27FC236}">
                <a16:creationId xmlns:a16="http://schemas.microsoft.com/office/drawing/2014/main" id="{ED3FE3C9-39DC-5D4B-F599-D5C92C5ADF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6533b19b75_0_9:notes">
            <a:extLst>
              <a:ext uri="{FF2B5EF4-FFF2-40B4-BE49-F238E27FC236}">
                <a16:creationId xmlns:a16="http://schemas.microsoft.com/office/drawing/2014/main" id="{336558C2-7B8F-16A2-3DA8-2CC19FBD516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3293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9C744C63-9DCD-7084-1E88-7C0C8EBCD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08051FB0-6067-EC4B-A90F-EFD59820D6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F51B1F41-3E2F-9B81-C829-57C324AB52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7720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501a4f0d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501a4f0d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>
          <a:extLst>
            <a:ext uri="{FF2B5EF4-FFF2-40B4-BE49-F238E27FC236}">
              <a16:creationId xmlns:a16="http://schemas.microsoft.com/office/drawing/2014/main" id="{E3406ED7-E2CF-02D5-E1A8-159C31932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>
            <a:extLst>
              <a:ext uri="{FF2B5EF4-FFF2-40B4-BE49-F238E27FC236}">
                <a16:creationId xmlns:a16="http://schemas.microsoft.com/office/drawing/2014/main" id="{43E8F45E-9DB5-9E11-B03F-6D9851CC4F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>
            <a:extLst>
              <a:ext uri="{FF2B5EF4-FFF2-40B4-BE49-F238E27FC236}">
                <a16:creationId xmlns:a16="http://schemas.microsoft.com/office/drawing/2014/main" id="{4A45556F-909C-8BEB-0D37-2893760152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3081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>
          <a:extLst>
            <a:ext uri="{FF2B5EF4-FFF2-40B4-BE49-F238E27FC236}">
              <a16:creationId xmlns:a16="http://schemas.microsoft.com/office/drawing/2014/main" id="{83CA235B-D835-8DDE-2413-515EAF0FE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>
            <a:extLst>
              <a:ext uri="{FF2B5EF4-FFF2-40B4-BE49-F238E27FC236}">
                <a16:creationId xmlns:a16="http://schemas.microsoft.com/office/drawing/2014/main" id="{AE73A4A9-A426-6F7E-6530-B5C3D9652D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>
            <a:extLst>
              <a:ext uri="{FF2B5EF4-FFF2-40B4-BE49-F238E27FC236}">
                <a16:creationId xmlns:a16="http://schemas.microsoft.com/office/drawing/2014/main" id="{747748A8-ED9C-D0E7-EF22-538709D930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7332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8c370ed8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8c370ed8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g8c370ed8b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371600" y="3921925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 rot="5400000">
            <a:off x="2590800" y="-533399"/>
            <a:ext cx="39624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93CDDD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93CDDD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3CDDD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93CDDD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93CDDD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3CDDD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62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510136" y="5322102"/>
            <a:ext cx="2486640" cy="11429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ctrTitle"/>
          </p:nvPr>
        </p:nvSpPr>
        <p:spPr>
          <a:xfrm>
            <a:off x="685800" y="2093604"/>
            <a:ext cx="7772400" cy="53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800"/>
              <a:buFont typeface="Calibri"/>
              <a:buNone/>
            </a:pPr>
            <a:r>
              <a:rPr lang="en-US" sz="3600" b="0" i="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Biogeochemical cycling consequences due to the impacts on the cellular response to warming oceans</a:t>
            </a:r>
            <a:endParaRPr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"/>
          </p:nvPr>
        </p:nvSpPr>
        <p:spPr>
          <a:xfrm>
            <a:off x="1028700" y="3958747"/>
            <a:ext cx="70866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000" dirty="0">
                <a:solidFill>
                  <a:srgbClr val="92CCDC"/>
                </a:solidFill>
              </a:rPr>
              <a:t>Gabrielle Armin, University of Rhode Island, garmin@uri.edu</a:t>
            </a:r>
            <a:endParaRPr sz="2000" dirty="0">
              <a:solidFill>
                <a:srgbClr val="92CCDC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endParaRPr lang="en-US" sz="2000" dirty="0">
              <a:solidFill>
                <a:srgbClr val="92CCDC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000" dirty="0">
                <a:solidFill>
                  <a:srgbClr val="92CCDC"/>
                </a:solidFill>
              </a:rPr>
              <a:t>Dr. Keisuke Inomura, University of Rhode Island, inomura@uri.edu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endParaRPr lang="en-US" sz="2000" dirty="0">
              <a:solidFill>
                <a:srgbClr val="92CCDC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000" dirty="0">
                <a:solidFill>
                  <a:srgbClr val="92CCDC"/>
                </a:solidFill>
              </a:rPr>
              <a:t>April 10</a:t>
            </a:r>
            <a:r>
              <a:rPr lang="en-US" sz="2000" baseline="30000" dirty="0">
                <a:solidFill>
                  <a:srgbClr val="92CCDC"/>
                </a:solidFill>
              </a:rPr>
              <a:t>th</a:t>
            </a:r>
            <a:r>
              <a:rPr lang="en-US" sz="2000" dirty="0">
                <a:solidFill>
                  <a:srgbClr val="92CCDC"/>
                </a:solidFill>
              </a:rPr>
              <a:t>, 2024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Publications/Contributions</a:t>
            </a:r>
            <a:endParaRPr dirty="0"/>
          </a:p>
        </p:txBody>
      </p:sp>
      <p:sp>
        <p:nvSpPr>
          <p:cNvPr id="131" name="Google Shape;131;p19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/>
            <a:r>
              <a:rPr lang="en-US" dirty="0"/>
              <a:t>Presentation at Ocean Sciences Meeting</a:t>
            </a:r>
          </a:p>
          <a:p>
            <a:pPr lvl="1" indent="-457200"/>
            <a:r>
              <a:rPr lang="en-US" sz="2000" dirty="0"/>
              <a:t>Armin G, (2024). Quantifying temperature dependencies of elemental stoichiometry and macromolecular allocation in marine phytoplankton. Ocean Sciences Meeting. Oral presentation.</a:t>
            </a:r>
          </a:p>
          <a:p>
            <a:pPr indent="-457200"/>
            <a:r>
              <a:rPr lang="en-US" dirty="0"/>
              <a:t>Publications</a:t>
            </a:r>
          </a:p>
          <a:p>
            <a:pPr lvl="1" indent="-457200"/>
            <a:r>
              <a:rPr lang="en-US" sz="2000" dirty="0"/>
              <a:t>Armin G, Sharoni S, Follows M, and Inomura K. TBD</a:t>
            </a:r>
          </a:p>
          <a:p>
            <a:pPr lvl="1" indent="-457200"/>
            <a:r>
              <a:rPr lang="en-US" sz="2000" dirty="0"/>
              <a:t>Armin G, Chapter 4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Testing a temperature dependent model of macromolecular allocation from local regions to global,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Quantifying links between the environment and cell. TBD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>
            <a:spLocks noGrp="1"/>
          </p:cNvSpPr>
          <p:nvPr>
            <p:ph type="title"/>
          </p:nvPr>
        </p:nvSpPr>
        <p:spPr>
          <a:xfrm>
            <a:off x="457200" y="538525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200" dirty="0"/>
              <a:t>Contributions to Research </a:t>
            </a:r>
            <a:endParaRPr sz="3200" dirty="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200" dirty="0"/>
              <a:t>Computing Community </a:t>
            </a:r>
            <a:endParaRPr sz="3200" dirty="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 sz="1800" i="1" dirty="0"/>
          </a:p>
        </p:txBody>
      </p:sp>
      <p:sp>
        <p:nvSpPr>
          <p:cNvPr id="138" name="Google Shape;138;p20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686800" cy="396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 err="1"/>
              <a:t>Github</a:t>
            </a:r>
            <a:r>
              <a:rPr lang="en-US" dirty="0"/>
              <a:t> contributions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u="sng" dirty="0">
                <a:solidFill>
                  <a:schemeClr val="hlink"/>
                </a:solidFill>
              </a:rPr>
              <a:t>https://github.com/gmarmin10/darwin_macromol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>
          <a:extLst>
            <a:ext uri="{FF2B5EF4-FFF2-40B4-BE49-F238E27FC236}">
              <a16:creationId xmlns:a16="http://schemas.microsoft.com/office/drawing/2014/main" id="{F0F78926-1FDB-51E5-A471-E55BB45BB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>
            <a:extLst>
              <a:ext uri="{FF2B5EF4-FFF2-40B4-BE49-F238E27FC236}">
                <a16:creationId xmlns:a16="http://schemas.microsoft.com/office/drawing/2014/main" id="{881F722E-7B8B-33DE-9AC0-AE05763C87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694" y="2549144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200" dirty="0"/>
              <a:t>Thank you for the support and opportunity!</a:t>
            </a:r>
            <a:endParaRPr sz="3200" dirty="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 sz="1800" i="1" dirty="0"/>
          </a:p>
        </p:txBody>
      </p:sp>
    </p:spTree>
    <p:extLst>
      <p:ext uri="{BB962C8B-B14F-4D97-AF65-F5344CB8AC3E}">
        <p14:creationId xmlns:p14="http://schemas.microsoft.com/office/powerpoint/2010/main" val="3543935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F96A8DA6-46BB-121C-D356-CC0C97682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>
            <a:extLst>
              <a:ext uri="{FF2B5EF4-FFF2-40B4-BE49-F238E27FC236}">
                <a16:creationId xmlns:a16="http://schemas.microsoft.com/office/drawing/2014/main" id="{11AA5F35-143A-6BFB-0837-7E027B63A4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415595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C</a:t>
            </a:r>
            <a:r>
              <a:rPr lang="en-US" sz="4400" b="0" i="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ellular response to warming oceans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C75357E-4C9E-5F8D-BE43-6CDB677E0808}"/>
              </a:ext>
            </a:extLst>
          </p:cNvPr>
          <p:cNvGrpSpPr/>
          <p:nvPr/>
        </p:nvGrpSpPr>
        <p:grpSpPr>
          <a:xfrm>
            <a:off x="4031951" y="2136409"/>
            <a:ext cx="5042497" cy="2120481"/>
            <a:chOff x="5449954" y="1795536"/>
            <a:chExt cx="6751982" cy="29864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5CDB004-C550-4A81-E694-1CBED5A730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9954" y="1795536"/>
              <a:ext cx="6751982" cy="2584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61FE3F-F2D7-9F28-D3A0-56756D5C8E99}"/>
                </a:ext>
              </a:extLst>
            </p:cNvPr>
            <p:cNvSpPr txBox="1"/>
            <p:nvPr/>
          </p:nvSpPr>
          <p:spPr>
            <a:xfrm>
              <a:off x="8605445" y="4348497"/>
              <a:ext cx="3511915" cy="4334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Follows and Dutkiewicz, 2011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A956938-62D7-D9FE-DEF0-75464AAA654E}"/>
              </a:ext>
            </a:extLst>
          </p:cNvPr>
          <p:cNvSpPr txBox="1"/>
          <p:nvPr/>
        </p:nvSpPr>
        <p:spPr>
          <a:xfrm>
            <a:off x="954457" y="5453596"/>
            <a:ext cx="5746532" cy="1200329"/>
          </a:xfrm>
          <a:prstGeom prst="rect">
            <a:avLst/>
          </a:prstGeom>
          <a:noFill/>
          <a:ln>
            <a:solidFill>
              <a:srgbClr val="00BABF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computational efficiency</a:t>
            </a:r>
          </a:p>
          <a:p>
            <a:pPr marL="342900" indent="-342900">
              <a:buAutoNum type="arabicPeriod"/>
            </a:pPr>
            <a:r>
              <a:rPr lang="en-US" sz="1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 cell models into ecosystem models</a:t>
            </a:r>
          </a:p>
          <a:p>
            <a:pPr marL="342900" indent="-342900">
              <a:buAutoNum type="arabicPeriod"/>
            </a:pPr>
            <a:r>
              <a:rPr lang="en-US" sz="1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feedbacks between cell and environment</a:t>
            </a:r>
          </a:p>
          <a:p>
            <a:pPr marL="342900" indent="-342900">
              <a:buAutoNum type="arabicPeriod"/>
            </a:pPr>
            <a:r>
              <a:rPr lang="en-US" sz="1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 future climate scenarios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F991030-FFE6-C36C-18BF-0C09EC64BB9D}"/>
              </a:ext>
            </a:extLst>
          </p:cNvPr>
          <p:cNvGrpSpPr/>
          <p:nvPr/>
        </p:nvGrpSpPr>
        <p:grpSpPr>
          <a:xfrm>
            <a:off x="132715" y="1769256"/>
            <a:ext cx="3749654" cy="3427489"/>
            <a:chOff x="0" y="1597422"/>
            <a:chExt cx="4703618" cy="4039457"/>
          </a:xfrm>
        </p:grpSpPr>
        <p:pic>
          <p:nvPicPr>
            <p:cNvPr id="7" name="New picture">
              <a:extLst>
                <a:ext uri="{FF2B5EF4-FFF2-40B4-BE49-F238E27FC236}">
                  <a16:creationId xmlns:a16="http://schemas.microsoft.com/office/drawing/2014/main" id="{D3AF7F4C-C530-CA39-2ADA-F5957E02FDF5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1597422"/>
              <a:ext cx="4703618" cy="36029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0D8233-5442-56D6-A925-944B2640CF37}"/>
                </a:ext>
              </a:extLst>
            </p:cNvPr>
            <p:cNvSpPr txBox="1"/>
            <p:nvPr/>
          </p:nvSpPr>
          <p:spPr>
            <a:xfrm>
              <a:off x="1358298" y="5274149"/>
              <a:ext cx="1987020" cy="362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Finkel et al., 2010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225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C</a:t>
            </a:r>
            <a:r>
              <a:rPr lang="en-US" sz="4400" b="0" i="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ellular response to warming oceans</a:t>
            </a: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7D67EE-5760-1478-7C95-27B8C0122249}"/>
              </a:ext>
            </a:extLst>
          </p:cNvPr>
          <p:cNvGrpSpPr/>
          <p:nvPr/>
        </p:nvGrpSpPr>
        <p:grpSpPr>
          <a:xfrm>
            <a:off x="456374" y="1504242"/>
            <a:ext cx="8231252" cy="3884520"/>
            <a:chOff x="1229733" y="1271828"/>
            <a:chExt cx="9732533" cy="444643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4190033-41FD-9BA2-08BA-AC1E655A166B}"/>
                </a:ext>
              </a:extLst>
            </p:cNvPr>
            <p:cNvGrpSpPr/>
            <p:nvPr/>
          </p:nvGrpSpPr>
          <p:grpSpPr>
            <a:xfrm>
              <a:off x="1229733" y="1271828"/>
              <a:ext cx="9732533" cy="4175756"/>
              <a:chOff x="1029120" y="1112008"/>
              <a:chExt cx="9732533" cy="4175756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9B7B8B6-CD86-7272-D263-2B4F327C3ED9}"/>
                  </a:ext>
                </a:extLst>
              </p:cNvPr>
              <p:cNvGrpSpPr/>
              <p:nvPr/>
            </p:nvGrpSpPr>
            <p:grpSpPr>
              <a:xfrm>
                <a:off x="1029120" y="1530215"/>
                <a:ext cx="4427794" cy="3757549"/>
                <a:chOff x="1029120" y="1530215"/>
                <a:chExt cx="4427794" cy="3757549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358EA0B4-8CB4-0C13-0F9D-57FE5CBC0476}"/>
                    </a:ext>
                  </a:extLst>
                </p:cNvPr>
                <p:cNvGrpSpPr/>
                <p:nvPr/>
              </p:nvGrpSpPr>
              <p:grpSpPr>
                <a:xfrm>
                  <a:off x="1029120" y="1530215"/>
                  <a:ext cx="4427794" cy="3246783"/>
                  <a:chOff x="6742157" y="1332187"/>
                  <a:chExt cx="4427794" cy="3246783"/>
                </a:xfrm>
              </p:grpSpPr>
              <p:sp>
                <p:nvSpPr>
                  <p:cNvPr id="14" name="Rectangle: Rounded Corners 13">
                    <a:extLst>
                      <a:ext uri="{FF2B5EF4-FFF2-40B4-BE49-F238E27FC236}">
                        <a16:creationId xmlns:a16="http://schemas.microsoft.com/office/drawing/2014/main" id="{0745D37B-D05B-C088-C718-C52BB78AD4E7}"/>
                      </a:ext>
                    </a:extLst>
                  </p:cNvPr>
                  <p:cNvSpPr/>
                  <p:nvPr/>
                </p:nvSpPr>
                <p:spPr>
                  <a:xfrm>
                    <a:off x="6742157" y="1332187"/>
                    <a:ext cx="4427794" cy="3246783"/>
                  </a:xfrm>
                  <a:prstGeom prst="roundRect">
                    <a:avLst/>
                  </a:prstGeom>
                  <a:solidFill>
                    <a:srgbClr val="DDDDDD">
                      <a:alpha val="74902"/>
                    </a:srgbClr>
                  </a:solidFill>
                  <a:ln w="76200">
                    <a:solidFill>
                      <a:srgbClr val="11773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" name="Rectangle: Rounded Corners 14">
                    <a:extLst>
                      <a:ext uri="{FF2B5EF4-FFF2-40B4-BE49-F238E27FC236}">
                        <a16:creationId xmlns:a16="http://schemas.microsoft.com/office/drawing/2014/main" id="{6014DA33-1506-D5A0-3B12-4DE1DD8A496D}"/>
                      </a:ext>
                    </a:extLst>
                  </p:cNvPr>
                  <p:cNvSpPr/>
                  <p:nvPr/>
                </p:nvSpPr>
                <p:spPr>
                  <a:xfrm>
                    <a:off x="9042822" y="1710264"/>
                    <a:ext cx="2016478" cy="1178117"/>
                  </a:xfrm>
                  <a:prstGeom prst="roundRect">
                    <a:avLst/>
                  </a:prstGeom>
                  <a:solidFill>
                    <a:srgbClr val="CC6677">
                      <a:alpha val="74902"/>
                    </a:srgbClr>
                  </a:solidFill>
                  <a:ln w="57150">
                    <a:noFill/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lIns="0" tIns="0" rIns="0" bIns="0" rtlCol="0" anchor="ctr">
                    <a:noAutofit/>
                  </a:bodyPr>
                  <a:lstStyle/>
                  <a:p>
                    <a:r>
                      <a: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Photosynthesis</a:t>
                    </a:r>
                  </a:p>
                </p:txBody>
              </p:sp>
              <p:sp>
                <p:nvSpPr>
                  <p:cNvPr id="16" name="Rectangle: Rounded Corners 15">
                    <a:extLst>
                      <a:ext uri="{FF2B5EF4-FFF2-40B4-BE49-F238E27FC236}">
                        <a16:creationId xmlns:a16="http://schemas.microsoft.com/office/drawing/2014/main" id="{4515713D-9E52-D203-9D38-6D56BBD6A308}"/>
                      </a:ext>
                    </a:extLst>
                  </p:cNvPr>
                  <p:cNvSpPr/>
                  <p:nvPr/>
                </p:nvSpPr>
                <p:spPr>
                  <a:xfrm>
                    <a:off x="9043399" y="2997371"/>
                    <a:ext cx="2015902" cy="1178119"/>
                  </a:xfrm>
                  <a:prstGeom prst="roundRect">
                    <a:avLst/>
                  </a:prstGeom>
                  <a:solidFill>
                    <a:srgbClr val="44AA99">
                      <a:alpha val="74902"/>
                    </a:srgbClr>
                  </a:solidFill>
                  <a:ln w="57150">
                    <a:noFill/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Biosynthesis</a:t>
                    </a:r>
                  </a:p>
                </p:txBody>
              </p:sp>
              <p:sp>
                <p:nvSpPr>
                  <p:cNvPr id="17" name="Rectangle: Rounded Corners 16">
                    <a:extLst>
                      <a:ext uri="{FF2B5EF4-FFF2-40B4-BE49-F238E27FC236}">
                        <a16:creationId xmlns:a16="http://schemas.microsoft.com/office/drawing/2014/main" id="{956801D9-B650-F8BB-40F5-6E41799AE5A7}"/>
                      </a:ext>
                    </a:extLst>
                  </p:cNvPr>
                  <p:cNvSpPr/>
                  <p:nvPr/>
                </p:nvSpPr>
                <p:spPr>
                  <a:xfrm>
                    <a:off x="6940152" y="1710264"/>
                    <a:ext cx="2015902" cy="1178120"/>
                  </a:xfrm>
                  <a:prstGeom prst="roundRect">
                    <a:avLst/>
                  </a:prstGeom>
                  <a:solidFill>
                    <a:srgbClr val="4B0082">
                      <a:alpha val="74902"/>
                    </a:srgbClr>
                  </a:solidFill>
                  <a:ln>
                    <a:solidFill>
                      <a:srgbClr val="4B008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Essential Molecules</a:t>
                    </a:r>
                  </a:p>
                </p:txBody>
              </p:sp>
              <p:sp>
                <p:nvSpPr>
                  <p:cNvPr id="18" name="Rectangle: Rounded Corners 17">
                    <a:extLst>
                      <a:ext uri="{FF2B5EF4-FFF2-40B4-BE49-F238E27FC236}">
                        <a16:creationId xmlns:a16="http://schemas.microsoft.com/office/drawing/2014/main" id="{02F7A461-431F-49A3-831F-62E39831BEF5}"/>
                      </a:ext>
                    </a:extLst>
                  </p:cNvPr>
                  <p:cNvSpPr/>
                  <p:nvPr/>
                </p:nvSpPr>
                <p:spPr>
                  <a:xfrm>
                    <a:off x="6940152" y="3027188"/>
                    <a:ext cx="2015902" cy="1178120"/>
                  </a:xfrm>
                  <a:prstGeom prst="roundRect">
                    <a:avLst/>
                  </a:prstGeom>
                  <a:solidFill>
                    <a:srgbClr val="DDCC77">
                      <a:alpha val="74902"/>
                    </a:srgbClr>
                  </a:solidFill>
                  <a:ln w="57150">
                    <a:noFill/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Storage</a:t>
                    </a:r>
                  </a:p>
                </p:txBody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2D582F7-2A41-CA74-95ED-FA0BF97DB70F}"/>
                    </a:ext>
                  </a:extLst>
                </p:cNvPr>
                <p:cNvSpPr txBox="1"/>
                <p:nvPr/>
              </p:nvSpPr>
              <p:spPr>
                <a:xfrm>
                  <a:off x="1233492" y="4935466"/>
                  <a:ext cx="3736155" cy="3522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The Cell Flux Model of Phytoplankton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BAC5004-3A2D-D2C8-4EDA-9568FE88B2A5}"/>
                  </a:ext>
                </a:extLst>
              </p:cNvPr>
              <p:cNvGrpSpPr/>
              <p:nvPr/>
            </p:nvGrpSpPr>
            <p:grpSpPr>
              <a:xfrm>
                <a:off x="6999161" y="1112008"/>
                <a:ext cx="3762492" cy="4175756"/>
                <a:chOff x="6999161" y="1112008"/>
                <a:chExt cx="3762492" cy="4175756"/>
              </a:xfrm>
            </p:grpSpPr>
            <p:pic>
              <p:nvPicPr>
                <p:cNvPr id="10" name="Picture 2" descr="assim_figure">
                  <a:extLst>
                    <a:ext uri="{FF2B5EF4-FFF2-40B4-BE49-F238E27FC236}">
                      <a16:creationId xmlns:a16="http://schemas.microsoft.com/office/drawing/2014/main" id="{82356C85-741E-F112-0C76-E76D558AC5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99161" y="1112008"/>
                  <a:ext cx="3762492" cy="38234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1F93478-5E0D-C7C3-E931-5232286BE569}"/>
                    </a:ext>
                  </a:extLst>
                </p:cNvPr>
                <p:cNvSpPr txBox="1"/>
                <p:nvPr/>
              </p:nvSpPr>
              <p:spPr>
                <a:xfrm>
                  <a:off x="7244815" y="4935466"/>
                  <a:ext cx="3241464" cy="3522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MIT’s General Circulation Model</a:t>
                  </a:r>
                </a:p>
              </p:txBody>
            </p: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5525C9-38B3-24C5-DF1D-C0E7A38927ED}"/>
                </a:ext>
              </a:extLst>
            </p:cNvPr>
            <p:cNvSpPr txBox="1"/>
            <p:nvPr/>
          </p:nvSpPr>
          <p:spPr>
            <a:xfrm>
              <a:off x="8308708" y="5401191"/>
              <a:ext cx="1872537" cy="3170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MITgcm group 2023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12E702-E38A-09F2-B91B-A93C4A7C7B1B}"/>
                </a:ext>
              </a:extLst>
            </p:cNvPr>
            <p:cNvSpPr txBox="1"/>
            <p:nvPr/>
          </p:nvSpPr>
          <p:spPr>
            <a:xfrm>
              <a:off x="2435679" y="5401191"/>
              <a:ext cx="1872537" cy="3170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Inomura et al., 2020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Char char="•"/>
            </a:pPr>
            <a:r>
              <a:rPr lang="en-US" sz="4400" dirty="0"/>
              <a:t>Goals</a:t>
            </a:r>
            <a:endParaRPr sz="3200" dirty="0">
              <a:solidFill>
                <a:srgbClr val="93CD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CDDD"/>
              </a:buClr>
              <a:buSzPts val="4000"/>
              <a:buChar char="–"/>
            </a:pPr>
            <a:r>
              <a:rPr lang="en-US" sz="4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Integrate temperature dependent CFM into MITgcm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CDDD"/>
              </a:buClr>
              <a:buSzPts val="4000"/>
              <a:buChar char="–"/>
            </a:pPr>
            <a:r>
              <a:rPr lang="en-US" sz="4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Compare to previous model</a:t>
            </a:r>
          </a:p>
          <a:p>
            <a:pPr marL="742950" lvl="1" indent="-2857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CDDD"/>
              </a:buClr>
              <a:buSzPts val="4000"/>
              <a:buChar char="–"/>
            </a:pPr>
            <a:r>
              <a:rPr lang="en-US" sz="4000" dirty="0"/>
              <a:t>Climate change scenario</a:t>
            </a:r>
            <a:endParaRPr dirty="0"/>
          </a:p>
        </p:txBody>
      </p:sp>
      <p:sp>
        <p:nvSpPr>
          <p:cNvPr id="5" name="Google Shape;97;p14">
            <a:extLst>
              <a:ext uri="{FF2B5EF4-FFF2-40B4-BE49-F238E27FC236}">
                <a16:creationId xmlns:a16="http://schemas.microsoft.com/office/drawing/2014/main" id="{7014B314-EBF9-0D5F-CBDA-837CA2840C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C</a:t>
            </a:r>
            <a:r>
              <a:rPr lang="en-US" sz="4400" b="0" i="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ellular response to warming oceans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Char char="•"/>
            </a:pPr>
            <a:r>
              <a:rPr lang="en-US" sz="4400" dirty="0"/>
              <a:t>Timeframe</a:t>
            </a:r>
            <a:endParaRPr sz="3200" dirty="0">
              <a:solidFill>
                <a:srgbClr val="93CD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CDDD"/>
              </a:buClr>
              <a:buSzPts val="4000"/>
              <a:buChar char="–"/>
            </a:pPr>
            <a:r>
              <a:rPr lang="en-US" sz="4000" dirty="0"/>
              <a:t>November 2023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CDDD"/>
              </a:buClr>
              <a:buSzPts val="4000"/>
              <a:buChar char="–"/>
            </a:pPr>
            <a:r>
              <a:rPr lang="en-US" sz="4000" dirty="0"/>
              <a:t>April 2024</a:t>
            </a:r>
            <a:endParaRPr dirty="0"/>
          </a:p>
        </p:txBody>
      </p:sp>
      <p:sp>
        <p:nvSpPr>
          <p:cNvPr id="4" name="Google Shape;97;p14">
            <a:extLst>
              <a:ext uri="{FF2B5EF4-FFF2-40B4-BE49-F238E27FC236}">
                <a16:creationId xmlns:a16="http://schemas.microsoft.com/office/drawing/2014/main" id="{1C8B7D8E-8A23-FF9A-B754-179022BACF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C</a:t>
            </a:r>
            <a:r>
              <a:rPr lang="en-US" sz="4400" b="0" i="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ellular response to warming oceans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>
          <a:extLst>
            <a:ext uri="{FF2B5EF4-FFF2-40B4-BE49-F238E27FC236}">
              <a16:creationId xmlns:a16="http://schemas.microsoft.com/office/drawing/2014/main" id="{7669A969-C432-7469-E478-EC451DFCF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>
            <a:extLst>
              <a:ext uri="{FF2B5EF4-FFF2-40B4-BE49-F238E27FC236}">
                <a16:creationId xmlns:a16="http://schemas.microsoft.com/office/drawing/2014/main" id="{B700823C-8EBD-EB38-6F95-60F1636E4986}"/>
              </a:ext>
            </a:extLst>
          </p:cNvPr>
          <p:cNvSpPr txBox="1"/>
          <p:nvPr/>
        </p:nvSpPr>
        <p:spPr>
          <a:xfrm>
            <a:off x="2862150" y="2416100"/>
            <a:ext cx="73449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97;p14">
            <a:extLst>
              <a:ext uri="{FF2B5EF4-FFF2-40B4-BE49-F238E27FC236}">
                <a16:creationId xmlns:a16="http://schemas.microsoft.com/office/drawing/2014/main" id="{A63AEC95-CAFB-56F6-60D5-742CD392A5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4132" y="274638"/>
            <a:ext cx="868986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Integrate temperature dependent CFM into MITgcm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A9BE1-9276-89F6-283C-E5578FD45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83" y="171363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69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7;p14">
            <a:extLst>
              <a:ext uri="{FF2B5EF4-FFF2-40B4-BE49-F238E27FC236}">
                <a16:creationId xmlns:a16="http://schemas.microsoft.com/office/drawing/2014/main" id="{52D244C6-A05A-3AF9-B711-E2D492A050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7546" y="274638"/>
            <a:ext cx="862645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Compare to previous model</a:t>
            </a:r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CBDE93-C48E-13BA-54E1-448473062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47" y="1699458"/>
            <a:ext cx="609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>
          <a:extLst>
            <a:ext uri="{FF2B5EF4-FFF2-40B4-BE49-F238E27FC236}">
              <a16:creationId xmlns:a16="http://schemas.microsoft.com/office/drawing/2014/main" id="{32FECF5D-E0A2-BCC5-12A3-205CF38FB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>
            <a:extLst>
              <a:ext uri="{FF2B5EF4-FFF2-40B4-BE49-F238E27FC236}">
                <a16:creationId xmlns:a16="http://schemas.microsoft.com/office/drawing/2014/main" id="{CD47B86D-1FB0-FEEF-7705-EB08CA6208B6}"/>
              </a:ext>
            </a:extLst>
          </p:cNvPr>
          <p:cNvSpPr txBox="1"/>
          <p:nvPr/>
        </p:nvSpPr>
        <p:spPr>
          <a:xfrm>
            <a:off x="2862150" y="2416100"/>
            <a:ext cx="73449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97;p14">
            <a:extLst>
              <a:ext uri="{FF2B5EF4-FFF2-40B4-BE49-F238E27FC236}">
                <a16:creationId xmlns:a16="http://schemas.microsoft.com/office/drawing/2014/main" id="{4810533E-BECD-7307-3A60-A6AF7B2622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Climate Change Scenario</a:t>
            </a: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AEB14E4-2A8B-338F-5F32-75EB5A18B574}"/>
              </a:ext>
            </a:extLst>
          </p:cNvPr>
          <p:cNvGrpSpPr/>
          <p:nvPr/>
        </p:nvGrpSpPr>
        <p:grpSpPr>
          <a:xfrm>
            <a:off x="86762" y="1614477"/>
            <a:ext cx="8970476" cy="3941247"/>
            <a:chOff x="53009" y="1486452"/>
            <a:chExt cx="12085982" cy="4572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BED38F5-3657-FE4F-A64F-535C22AC2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09" y="1486452"/>
              <a:ext cx="6096000" cy="4572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2BA773F-1147-C26C-3091-1E6301DA4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42991" y="1486452"/>
              <a:ext cx="6096000" cy="457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4834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Lessons Learned</a:t>
            </a:r>
            <a:endParaRPr dirty="0"/>
          </a:p>
        </p:txBody>
      </p:sp>
      <p:sp>
        <p:nvSpPr>
          <p:cNvPr id="124" name="Google Shape;124;p18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>
              <a:spcBef>
                <a:spcPts val="0"/>
              </a:spcBef>
              <a:buSzPts val="4400"/>
            </a:pPr>
            <a:r>
              <a:rPr lang="en-US" dirty="0"/>
              <a:t>Technical side: using HPC, running the model, data file</a:t>
            </a:r>
          </a:p>
          <a:p>
            <a:pPr indent="-457200">
              <a:spcBef>
                <a:spcPts val="0"/>
              </a:spcBef>
              <a:buSzPts val="4400"/>
            </a:pPr>
            <a:r>
              <a:rPr lang="en-US" dirty="0"/>
              <a:t>Research side: simplest form of ecosystem model</a:t>
            </a:r>
          </a:p>
          <a:p>
            <a:pPr lvl="1" indent="-457200">
              <a:spcBef>
                <a:spcPts val="0"/>
              </a:spcBef>
              <a:buSzPts val="4400"/>
            </a:pPr>
            <a:r>
              <a:rPr lang="en-US" dirty="0"/>
              <a:t>Going to step up in complexity: adding zooplankton</a:t>
            </a:r>
          </a:p>
          <a:p>
            <a:pPr lvl="1" indent="-457200">
              <a:spcBef>
                <a:spcPts val="0"/>
              </a:spcBef>
              <a:buSzPts val="4400"/>
            </a:pPr>
            <a:r>
              <a:rPr lang="en-US" dirty="0"/>
              <a:t>Longer simulation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476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292</Words>
  <Application>Microsoft Office PowerPoint</Application>
  <PresentationFormat>On-screen Show (4:3)</PresentationFormat>
  <Paragraphs>56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Biogeochemical cycling consequences due to the impacts on the cellular response to warming oceans</vt:lpstr>
      <vt:lpstr>Cellular response to warming oceans</vt:lpstr>
      <vt:lpstr>Cellular response to warming oceans</vt:lpstr>
      <vt:lpstr>Cellular response to warming oceans</vt:lpstr>
      <vt:lpstr>Cellular response to warming oceans</vt:lpstr>
      <vt:lpstr>Integrate temperature dependent CFM into MITgcm</vt:lpstr>
      <vt:lpstr>Compare to previous model</vt:lpstr>
      <vt:lpstr>Climate Change Scenario</vt:lpstr>
      <vt:lpstr>Lessons Learned</vt:lpstr>
      <vt:lpstr>Publications/Contributions</vt:lpstr>
      <vt:lpstr>Contributions to Research  Computing Community  </vt:lpstr>
      <vt:lpstr>Thank you for the support and opportunity!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Biogeochemical cycling consequences due to the impacts on the cellular response to warming oceans</dc:title>
  <dc:creator>garmin</dc:creator>
  <cp:lastModifiedBy>Gabby Armin</cp:lastModifiedBy>
  <cp:revision>4</cp:revision>
  <dcterms:modified xsi:type="dcterms:W3CDTF">2024-04-08T18:47:05Z</dcterms:modified>
</cp:coreProperties>
</file>