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8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76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55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6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76990" y="5562600"/>
            <a:ext cx="2486637" cy="1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4000" dirty="0"/>
              <a:t>Biogeochemical cycling</a:t>
            </a:r>
            <a:br>
              <a:rPr lang="en-US" sz="4000" dirty="0"/>
            </a:br>
            <a:r>
              <a:rPr lang="en-US" sz="4000" dirty="0"/>
              <a:t>consequences due to the impacts on the cellular response to warming oceans</a:t>
            </a:r>
            <a:br>
              <a:rPr lang="en-US" sz="4000" dirty="0"/>
            </a:br>
            <a:endParaRPr sz="2000" i="1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71600" y="3563501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Gabrielle Armin, PhD Candidate, Graduate School of Oceanography, University of Rhode Island, garmin@uri.edu</a:t>
            </a:r>
            <a:endParaRPr sz="20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endParaRPr lang="en-US" sz="20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Dr. Keisuke Inomura, Graduate School of Oceanography, University of Rhode Island, inomura@uri.edu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endParaRPr lang="en-US" sz="20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endParaRPr sz="16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1600" dirty="0">
                <a:solidFill>
                  <a:srgbClr val="92CCDC"/>
                </a:solidFill>
              </a:rPr>
              <a:t>November 8, 2023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16">
            <a:extLst>
              <a:ext uri="{FF2B5EF4-FFF2-40B4-BE49-F238E27FC236}">
                <a16:creationId xmlns:a16="http://schemas.microsoft.com/office/drawing/2014/main" id="{981A25B9-6B07-625E-F588-EC08A29DE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600" dirty="0"/>
              <a:t>The cellular response to warming oceans</a:t>
            </a:r>
            <a:endParaRPr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12883-EDBE-9B23-DEE6-2FE13385E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65" t="3434" r="8759" b="1121"/>
          <a:stretch/>
        </p:blipFill>
        <p:spPr>
          <a:xfrm>
            <a:off x="4572000" y="1036339"/>
            <a:ext cx="4595209" cy="4103951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CDB8E-6441-3B45-8F25-60D526B0CCF7}"/>
              </a:ext>
            </a:extLst>
          </p:cNvPr>
          <p:cNvSpPr txBox="1"/>
          <p:nvPr/>
        </p:nvSpPr>
        <p:spPr>
          <a:xfrm>
            <a:off x="5756372" y="5207796"/>
            <a:ext cx="2226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Steinberg and Landry, 2017</a:t>
            </a:r>
            <a:endParaRPr lang="en-US" baseline="30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841643-74A5-8D74-CF50-83E7EDD3D405}"/>
              </a:ext>
            </a:extLst>
          </p:cNvPr>
          <p:cNvCxnSpPr>
            <a:cxnSpLocks/>
          </p:cNvCxnSpPr>
          <p:nvPr/>
        </p:nvCxnSpPr>
        <p:spPr>
          <a:xfrm flipH="1">
            <a:off x="3682148" y="2945718"/>
            <a:ext cx="1080096" cy="856100"/>
          </a:xfrm>
          <a:prstGeom prst="straightConnector1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Searching for Phytoplankton | Sailors for the Sea">
            <a:extLst>
              <a:ext uri="{FF2B5EF4-FFF2-40B4-BE49-F238E27FC236}">
                <a16:creationId xmlns:a16="http://schemas.microsoft.com/office/drawing/2014/main" id="{BAD64B41-1D84-892F-236C-F40A0350C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0" y="4004336"/>
            <a:ext cx="3958309" cy="219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3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16">
            <a:extLst>
              <a:ext uri="{FF2B5EF4-FFF2-40B4-BE49-F238E27FC236}">
                <a16:creationId xmlns:a16="http://schemas.microsoft.com/office/drawing/2014/main" id="{981A25B9-6B07-625E-F588-EC08A29DE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600" dirty="0"/>
              <a:t>The cellular response to warming oceans</a:t>
            </a:r>
            <a:endParaRPr sz="3600" dirty="0"/>
          </a:p>
        </p:txBody>
      </p:sp>
      <p:pic>
        <p:nvPicPr>
          <p:cNvPr id="6" name="Picture 5" descr="A diagram of a cell structure&#10;&#10;Description automatically generated">
            <a:extLst>
              <a:ext uri="{FF2B5EF4-FFF2-40B4-BE49-F238E27FC236}">
                <a16:creationId xmlns:a16="http://schemas.microsoft.com/office/drawing/2014/main" id="{7E694B9C-EA24-5BF0-D8CE-80BAC611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2" y="1168373"/>
            <a:ext cx="4395252" cy="3296439"/>
          </a:xfrm>
          <a:prstGeom prst="rect">
            <a:avLst/>
          </a:prstGeom>
        </p:spPr>
      </p:pic>
      <p:sp>
        <p:nvSpPr>
          <p:cNvPr id="7" name="Google Shape;98;p14">
            <a:extLst>
              <a:ext uri="{FF2B5EF4-FFF2-40B4-BE49-F238E27FC236}">
                <a16:creationId xmlns:a16="http://schemas.microsoft.com/office/drawing/2014/main" id="{3152947B-4C27-55A2-A8A2-E910B221E5EF}"/>
              </a:ext>
            </a:extLst>
          </p:cNvPr>
          <p:cNvSpPr txBox="1">
            <a:spLocks/>
          </p:cNvSpPr>
          <p:nvPr/>
        </p:nvSpPr>
        <p:spPr>
          <a:xfrm>
            <a:off x="240362" y="4121084"/>
            <a:ext cx="2587732" cy="6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4000"/>
              <a:buNone/>
            </a:pPr>
            <a:r>
              <a:rPr lang="en-US" sz="1800" dirty="0"/>
              <a:t>Armin and Inomura 2021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E1B454-1E9D-4580-E4AC-F7DF33794DBB}"/>
              </a:ext>
            </a:extLst>
          </p:cNvPr>
          <p:cNvGrpSpPr>
            <a:grpSpLocks noChangeAspect="1"/>
          </p:cNvGrpSpPr>
          <p:nvPr/>
        </p:nvGrpSpPr>
        <p:grpSpPr>
          <a:xfrm>
            <a:off x="4467764" y="1752094"/>
            <a:ext cx="4676328" cy="2154654"/>
            <a:chOff x="2263012" y="1632476"/>
            <a:chExt cx="7798130" cy="35930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ACF07C-7088-846A-4DAB-1E37F2407036}"/>
                </a:ext>
              </a:extLst>
            </p:cNvPr>
            <p:cNvGrpSpPr/>
            <p:nvPr/>
          </p:nvGrpSpPr>
          <p:grpSpPr>
            <a:xfrm>
              <a:off x="2263012" y="1632476"/>
              <a:ext cx="7798130" cy="3593048"/>
              <a:chOff x="2196935" y="1561605"/>
              <a:chExt cx="7798130" cy="359304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EBF128B-F472-611C-93B2-925FB79F36F8}"/>
                  </a:ext>
                </a:extLst>
              </p:cNvPr>
              <p:cNvSpPr/>
              <p:nvPr/>
            </p:nvSpPr>
            <p:spPr>
              <a:xfrm>
                <a:off x="4201349" y="3562370"/>
                <a:ext cx="3774376" cy="1592283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Future Predictions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Elemental Stoichiometry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Carbon Export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BE91A9C-CDDD-FE3B-22BA-75285AE20AA5}"/>
                  </a:ext>
                </a:extLst>
              </p:cNvPr>
              <p:cNvSpPr/>
              <p:nvPr/>
            </p:nvSpPr>
            <p:spPr>
              <a:xfrm>
                <a:off x="2196935" y="1561605"/>
                <a:ext cx="3774376" cy="1670608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CFM-Phyto-T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Elemental Stoichiometry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Macromolecular Allocation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Temperature Dependence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EEDFDAC-AF59-B684-4BC9-20E7EDEB4C68}"/>
                  </a:ext>
                </a:extLst>
              </p:cNvPr>
              <p:cNvSpPr/>
              <p:nvPr/>
            </p:nvSpPr>
            <p:spPr>
              <a:xfrm>
                <a:off x="6220689" y="1561605"/>
                <a:ext cx="3774376" cy="1670608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MIT-gcm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Ocean Circulation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Biogeochemical Cycling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Ecosystem Interactions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43EE84-0F90-AC84-700B-B1946640707A}"/>
                </a:ext>
              </a:extLst>
            </p:cNvPr>
            <p:cNvGrpSpPr/>
            <p:nvPr/>
          </p:nvGrpSpPr>
          <p:grpSpPr>
            <a:xfrm>
              <a:off x="5939360" y="3169494"/>
              <a:ext cx="430508" cy="463747"/>
              <a:chOff x="5997039" y="3181978"/>
              <a:chExt cx="430508" cy="463747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0C15183-44D1-B23D-422B-9F8FBA95AC87}"/>
                  </a:ext>
                </a:extLst>
              </p:cNvPr>
              <p:cNvSpPr/>
              <p:nvPr/>
            </p:nvSpPr>
            <p:spPr>
              <a:xfrm>
                <a:off x="5997039" y="3194462"/>
                <a:ext cx="215254" cy="451263"/>
              </a:xfrm>
              <a:custGeom>
                <a:avLst/>
                <a:gdLst>
                  <a:gd name="connsiteX0" fmla="*/ 0 w 215254"/>
                  <a:gd name="connsiteY0" fmla="*/ 0 h 451263"/>
                  <a:gd name="connsiteX1" fmla="*/ 190005 w 215254"/>
                  <a:gd name="connsiteY1" fmla="*/ 100941 h 451263"/>
                  <a:gd name="connsiteX2" fmla="*/ 207818 w 215254"/>
                  <a:gd name="connsiteY2" fmla="*/ 451263 h 45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254" h="451263">
                    <a:moveTo>
                      <a:pt x="0" y="0"/>
                    </a:moveTo>
                    <a:cubicBezTo>
                      <a:pt x="77684" y="12865"/>
                      <a:pt x="155369" y="25730"/>
                      <a:pt x="190005" y="100941"/>
                    </a:cubicBezTo>
                    <a:cubicBezTo>
                      <a:pt x="224641" y="176152"/>
                      <a:pt x="216229" y="313707"/>
                      <a:pt x="207818" y="451263"/>
                    </a:cubicBezTo>
                  </a:path>
                </a:pathLst>
              </a:custGeom>
              <a:ln w="28575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59BD11E-E6B0-D09E-7A68-E2B0E19A1A94}"/>
                  </a:ext>
                </a:extLst>
              </p:cNvPr>
              <p:cNvSpPr/>
              <p:nvPr/>
            </p:nvSpPr>
            <p:spPr>
              <a:xfrm flipH="1">
                <a:off x="6212293" y="3181978"/>
                <a:ext cx="215254" cy="451263"/>
              </a:xfrm>
              <a:custGeom>
                <a:avLst/>
                <a:gdLst>
                  <a:gd name="connsiteX0" fmla="*/ 0 w 215254"/>
                  <a:gd name="connsiteY0" fmla="*/ 0 h 451263"/>
                  <a:gd name="connsiteX1" fmla="*/ 190005 w 215254"/>
                  <a:gd name="connsiteY1" fmla="*/ 100941 h 451263"/>
                  <a:gd name="connsiteX2" fmla="*/ 207818 w 215254"/>
                  <a:gd name="connsiteY2" fmla="*/ 451263 h 45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254" h="451263">
                    <a:moveTo>
                      <a:pt x="0" y="0"/>
                    </a:moveTo>
                    <a:cubicBezTo>
                      <a:pt x="77684" y="12865"/>
                      <a:pt x="155369" y="25730"/>
                      <a:pt x="190005" y="100941"/>
                    </a:cubicBezTo>
                    <a:cubicBezTo>
                      <a:pt x="224641" y="176152"/>
                      <a:pt x="216229" y="313707"/>
                      <a:pt x="207818" y="451263"/>
                    </a:cubicBezTo>
                  </a:path>
                </a:pathLst>
              </a:custGeom>
              <a:ln w="28575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F8AB102-8E64-24FC-52A0-A2065968B4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24" r="5494"/>
          <a:stretch/>
        </p:blipFill>
        <p:spPr>
          <a:xfrm>
            <a:off x="0" y="4819369"/>
            <a:ext cx="6066337" cy="20638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 dirty="0"/>
              <a:t>Goals</a:t>
            </a:r>
            <a:endParaRPr sz="3200" dirty="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CFM-Phyto in MIT-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gcm’s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representation of phytoplankton</a:t>
            </a:r>
            <a:endParaRPr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 various temperature scenarios </a:t>
            </a:r>
            <a:endParaRPr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Evaluate/quantify the impact of the cell’s response to warming on global ocean cycles. </a:t>
            </a:r>
            <a:endParaRPr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09;p16">
            <a:extLst>
              <a:ext uri="{FF2B5EF4-FFF2-40B4-BE49-F238E27FC236}">
                <a16:creationId xmlns:a16="http://schemas.microsoft.com/office/drawing/2014/main" id="{BA750568-EA7D-C80B-3FDF-3CDF8399DC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600" dirty="0"/>
              <a:t>The cellular response to warming oceans</a:t>
            </a: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600" dirty="0"/>
              <a:t>The cellular response to warming oceans</a:t>
            </a:r>
            <a:endParaRPr sz="3600"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 dirty="0"/>
              <a:t>Timeframe</a:t>
            </a:r>
            <a:endParaRPr sz="3200" dirty="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 dirty="0"/>
              <a:t>November 1, 2023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 dirty="0"/>
              <a:t>April 30, 2024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 dirty="0"/>
              <a:t> What I hope to learn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3000" dirty="0"/>
              <a:t>What are the emerging stoichiometric patterns?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3000" dirty="0"/>
              <a:t>How do these patterns compare to existing observations?</a:t>
            </a:r>
            <a:endParaRPr sz="3000"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3000" dirty="0"/>
              <a:t>How does including CFM-Phyto into a global scale model change the predictions of future warming scenarios?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3000" dirty="0"/>
              <a:t>HPC use</a:t>
            </a:r>
            <a:endParaRPr sz="3000" dirty="0"/>
          </a:p>
        </p:txBody>
      </p:sp>
      <p:sp>
        <p:nvSpPr>
          <p:cNvPr id="2" name="Google Shape;109;p16">
            <a:extLst>
              <a:ext uri="{FF2B5EF4-FFF2-40B4-BE49-F238E27FC236}">
                <a16:creationId xmlns:a16="http://schemas.microsoft.com/office/drawing/2014/main" id="{0F6273DA-6A11-88AF-1D0F-5639512C6DC2}"/>
              </a:ext>
            </a:extLst>
          </p:cNvPr>
          <p:cNvSpPr txBox="1">
            <a:spLocks/>
          </p:cNvSpPr>
          <p:nvPr/>
        </p:nvSpPr>
        <p:spPr>
          <a:xfrm>
            <a:off x="609600" y="337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/>
              <a:t>The cellular response to warming oceans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44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oals for Next </a:t>
            </a: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4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onth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HPC access, GitHub setup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 dirty="0"/>
              <a:t>S</a:t>
            </a:r>
            <a:r>
              <a:rPr lang="en-US" sz="40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etting up MITgcm</a:t>
            </a:r>
          </a:p>
          <a:p>
            <a:pPr marL="742950" lvl="1" indent="-285750">
              <a:spcBef>
                <a:spcPts val="800"/>
              </a:spcBef>
              <a:buSzPts val="4000"/>
            </a:pPr>
            <a:r>
              <a:rPr lang="en-US" sz="40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 Coupling CFM</a:t>
            </a:r>
            <a:endParaRPr lang="en-US" sz="4000"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None/>
            </a:pPr>
            <a:endParaRPr lang="en-US" sz="4000" dirty="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9;p16">
            <a:extLst>
              <a:ext uri="{FF2B5EF4-FFF2-40B4-BE49-F238E27FC236}">
                <a16:creationId xmlns:a16="http://schemas.microsoft.com/office/drawing/2014/main" id="{787EBFBE-1B4F-0624-9BAD-0E99AAA047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600" dirty="0"/>
              <a:t>The cellular response to warming oceans</a:t>
            </a:r>
            <a:endParaRPr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2420470" y="2857500"/>
            <a:ext cx="4303059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None/>
            </a:pPr>
            <a:r>
              <a:rPr lang="en-US" sz="6000" dirty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0433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222</Words>
  <Application>Microsoft Office PowerPoint</Application>
  <PresentationFormat>On-screen Show (4:3)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Biogeochemical cycling consequences due to the impacts on the cellular response to warming oceans </vt:lpstr>
      <vt:lpstr>The cellular response to warming oceans</vt:lpstr>
      <vt:lpstr>The cellular response to warming oceans</vt:lpstr>
      <vt:lpstr>The cellular response to warming oceans</vt:lpstr>
      <vt:lpstr>The cellular response to warming oceans</vt:lpstr>
      <vt:lpstr>PowerPoint Presentation</vt:lpstr>
      <vt:lpstr>The cellular response to warming oceans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Biogeochemical cycling consequences due to the impacts on the cellular response to warming oceans</dc:title>
  <dc:creator>garmin</dc:creator>
  <cp:lastModifiedBy>Gabrielle Armin</cp:lastModifiedBy>
  <cp:revision>3</cp:revision>
  <dcterms:modified xsi:type="dcterms:W3CDTF">2023-11-08T21:13:35Z</dcterms:modified>
</cp:coreProperties>
</file>