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65" r:id="rId4"/>
    <p:sldId id="266" r:id="rId5"/>
    <p:sldId id="267" r:id="rId6"/>
    <p:sldId id="275" r:id="rId7"/>
    <p:sldId id="274" r:id="rId8"/>
    <p:sldId id="272" r:id="rId9"/>
    <p:sldId id="276" r:id="rId10"/>
    <p:sldId id="258" r:id="rId11"/>
    <p:sldId id="259" r:id="rId12"/>
    <p:sldId id="260" r:id="rId13"/>
    <p:sldId id="261" r:id="rId14"/>
    <p:sldId id="270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47"/>
    <p:restoredTop sz="83862"/>
  </p:normalViewPr>
  <p:slideViewPr>
    <p:cSldViewPr snapToGrid="0">
      <p:cViewPr>
        <p:scale>
          <a:sx n="90" d="100"/>
          <a:sy n="90" d="100"/>
        </p:scale>
        <p:origin x="1736" y="-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451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729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01a4f0d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g501a4f0d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6669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47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13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082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2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zh-CN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109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20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153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zh-CN" altLang="zh-CN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19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93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84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590800" y="-533399"/>
            <a:ext cx="3962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57200" y="185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3CDD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3CDDD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93CDDD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3CDDD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CDDD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3CDDD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62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3CDDD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3CDD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3CDDD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76990" y="5562600"/>
            <a:ext cx="2486637" cy="1142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610185" y="1176997"/>
            <a:ext cx="79236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800"/>
            </a:pPr>
            <a:r>
              <a:rPr lang="en-US" sz="4000" dirty="0" smtClean="0"/>
              <a:t>Deep </a:t>
            </a:r>
            <a:r>
              <a:rPr lang="en-US" altLang="zh-CN" sz="4000" dirty="0" smtClean="0"/>
              <a:t>C</a:t>
            </a:r>
            <a:r>
              <a:rPr lang="en-US" sz="4000" dirty="0" smtClean="0"/>
              <a:t>onvolutional </a:t>
            </a:r>
            <a:r>
              <a:rPr lang="en-US" altLang="zh-CN" sz="4000" dirty="0" smtClean="0"/>
              <a:t>N</a:t>
            </a:r>
            <a:r>
              <a:rPr lang="en-US" sz="4000" dirty="0" smtClean="0"/>
              <a:t>eural </a:t>
            </a:r>
            <a:r>
              <a:rPr lang="en-US" altLang="zh-CN" sz="4000" dirty="0" smtClean="0"/>
              <a:t>N</a:t>
            </a:r>
            <a:r>
              <a:rPr lang="en-US" sz="4000" dirty="0" smtClean="0"/>
              <a:t>etworks </a:t>
            </a:r>
            <a:r>
              <a:rPr lang="en-US" sz="4000" dirty="0"/>
              <a:t>(</a:t>
            </a:r>
            <a:r>
              <a:rPr lang="en-US" sz="4000" dirty="0" err="1"/>
              <a:t>dCNN</a:t>
            </a:r>
            <a:r>
              <a:rPr lang="en-US" sz="4000" dirty="0"/>
              <a:t>) for </a:t>
            </a:r>
            <a:r>
              <a:rPr lang="en-US" altLang="zh-CN" sz="4000" dirty="0" smtClean="0"/>
              <a:t>I</a:t>
            </a:r>
            <a:r>
              <a:rPr lang="en-US" sz="4000" dirty="0" smtClean="0"/>
              <a:t>mage </a:t>
            </a:r>
            <a:r>
              <a:rPr lang="en-US" altLang="zh-CN" sz="4000" dirty="0" smtClean="0"/>
              <a:t>S</a:t>
            </a:r>
            <a:r>
              <a:rPr lang="en-US" sz="4000" dirty="0" smtClean="0"/>
              <a:t>egmentation</a:t>
            </a:r>
            <a:r>
              <a:rPr lang="en-US" sz="4000" dirty="0"/>
              <a:t>, </a:t>
            </a:r>
            <a:r>
              <a:rPr lang="en-US" altLang="zh-CN" sz="4000" dirty="0" smtClean="0"/>
              <a:t>I</a:t>
            </a:r>
            <a:r>
              <a:rPr lang="en-US" sz="4000" dirty="0" smtClean="0"/>
              <a:t>nstance </a:t>
            </a:r>
            <a:r>
              <a:rPr lang="en-US" altLang="zh-CN" sz="4000" dirty="0" smtClean="0"/>
              <a:t>L</a:t>
            </a:r>
            <a:r>
              <a:rPr lang="en-US" sz="4000" dirty="0" smtClean="0"/>
              <a:t>abeling</a:t>
            </a:r>
            <a:r>
              <a:rPr lang="en-US" sz="4000" dirty="0"/>
              <a:t>, and </a:t>
            </a:r>
            <a:r>
              <a:rPr lang="en-US" altLang="zh-CN" sz="4000" dirty="0"/>
              <a:t>T</a:t>
            </a:r>
            <a:r>
              <a:rPr lang="en-US" sz="4000" dirty="0" smtClean="0"/>
              <a:t>racking</a:t>
            </a:r>
            <a:r>
              <a:rPr lang="en-US" sz="4800" dirty="0"/>
              <a:t/>
            </a:r>
            <a:br>
              <a:rPr lang="en-US" sz="4800" dirty="0"/>
            </a:br>
            <a:endParaRPr sz="2667" i="1" dirty="0"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888022" y="3371555"/>
            <a:ext cx="764579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spcBef>
                <a:spcPts val="0"/>
              </a:spcBef>
              <a:buClr>
                <a:srgbClr val="92CCDC"/>
              </a:buClr>
              <a:buSzPts val="2000"/>
            </a:pPr>
            <a:r>
              <a:rPr lang="en-US" sz="2000" dirty="0">
                <a:solidFill>
                  <a:srgbClr val="92CCDC"/>
                </a:solidFill>
              </a:rPr>
              <a:t>Student: </a:t>
            </a:r>
            <a:r>
              <a:rPr lang="en-US" altLang="zh-CN" sz="2000" dirty="0" err="1" smtClean="0">
                <a:solidFill>
                  <a:srgbClr val="92CCDC"/>
                </a:solidFill>
              </a:rPr>
              <a:t>Huining</a:t>
            </a:r>
            <a:r>
              <a:rPr lang="zh-CN" altLang="en-US" sz="2000" dirty="0" smtClean="0">
                <a:solidFill>
                  <a:srgbClr val="92CCDC"/>
                </a:solidFill>
              </a:rPr>
              <a:t> </a:t>
            </a:r>
            <a:r>
              <a:rPr lang="en-US" altLang="zh-CN" sz="2000" dirty="0" smtClean="0">
                <a:solidFill>
                  <a:srgbClr val="92CCDC"/>
                </a:solidFill>
              </a:rPr>
              <a:t>Liang</a:t>
            </a:r>
            <a:r>
              <a:rPr lang="en-US" sz="2000" dirty="0">
                <a:solidFill>
                  <a:srgbClr val="92CCDC"/>
                </a:solidFill>
              </a:rPr>
              <a:t>, Yi </a:t>
            </a:r>
            <a:r>
              <a:rPr lang="en-US" sz="2000" dirty="0" smtClean="0">
                <a:solidFill>
                  <a:srgbClr val="92CCDC"/>
                </a:solidFill>
              </a:rPr>
              <a:t>Liu</a:t>
            </a:r>
            <a:r>
              <a:rPr lang="en-US" altLang="zh-CN" sz="2000" dirty="0" smtClean="0">
                <a:solidFill>
                  <a:srgbClr val="92CCDC"/>
                </a:solidFill>
              </a:rPr>
              <a:t>,</a:t>
            </a:r>
            <a:r>
              <a:rPr lang="en-US" sz="2000" dirty="0" smtClean="0">
                <a:solidFill>
                  <a:srgbClr val="92CCDC"/>
                </a:solidFill>
              </a:rPr>
              <a:t> </a:t>
            </a:r>
            <a:r>
              <a:rPr lang="en-US" sz="2000" dirty="0">
                <a:solidFill>
                  <a:srgbClr val="92CCDC"/>
                </a:solidFill>
              </a:rPr>
              <a:t>Wayne </a:t>
            </a:r>
            <a:r>
              <a:rPr lang="en-US" sz="2000" dirty="0" err="1" smtClean="0">
                <a:solidFill>
                  <a:srgbClr val="92CCDC"/>
                </a:solidFill>
              </a:rPr>
              <a:t>Treible</a:t>
            </a:r>
            <a:r>
              <a:rPr lang="en-US" altLang="zh-CN" sz="2000" dirty="0" smtClean="0">
                <a:solidFill>
                  <a:srgbClr val="92CCDC"/>
                </a:solidFill>
              </a:rPr>
              <a:t>,</a:t>
            </a:r>
            <a:r>
              <a:rPr lang="zh-CN" altLang="en-US" sz="2000" dirty="0" smtClean="0">
                <a:solidFill>
                  <a:srgbClr val="92CCDC"/>
                </a:solidFill>
              </a:rPr>
              <a:t> </a:t>
            </a:r>
            <a:r>
              <a:rPr lang="en-US" altLang="zh-CN" sz="2000" dirty="0">
                <a:solidFill>
                  <a:srgbClr val="92CCDC"/>
                </a:solidFill>
              </a:rPr>
              <a:t>University of </a:t>
            </a:r>
            <a:r>
              <a:rPr lang="en-US" altLang="zh-CN" sz="2000" dirty="0" smtClean="0">
                <a:solidFill>
                  <a:srgbClr val="92CCDC"/>
                </a:solidFill>
              </a:rPr>
              <a:t>Delaware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sz="2000" dirty="0" smtClean="0">
              <a:solidFill>
                <a:srgbClr val="92CCDC"/>
              </a:solidFill>
            </a:endParaRPr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 smtClean="0">
                <a:solidFill>
                  <a:srgbClr val="92CCDC"/>
                </a:solidFill>
              </a:rPr>
              <a:t>Mentor:</a:t>
            </a:r>
            <a:r>
              <a:rPr lang="en-US" altLang="zh-CN" sz="2000" dirty="0" smtClean="0">
                <a:solidFill>
                  <a:srgbClr val="92CCDC"/>
                </a:solidFill>
              </a:rPr>
              <a:t> Chandra </a:t>
            </a:r>
            <a:r>
              <a:rPr lang="en-US" altLang="zh-CN" sz="2000" dirty="0" err="1">
                <a:solidFill>
                  <a:srgbClr val="92CCDC"/>
                </a:solidFill>
              </a:rPr>
              <a:t>Kambhamettu</a:t>
            </a:r>
            <a:r>
              <a:rPr lang="en-US" altLang="zh-CN" sz="2000" dirty="0">
                <a:solidFill>
                  <a:srgbClr val="92CCDC"/>
                </a:solidFill>
              </a:rPr>
              <a:t>, </a:t>
            </a:r>
            <a:r>
              <a:rPr lang="en-US" altLang="zh-CN" sz="2000" dirty="0" smtClean="0">
                <a:solidFill>
                  <a:srgbClr val="92CCDC"/>
                </a:solidFill>
              </a:rPr>
              <a:t>University </a:t>
            </a:r>
            <a:r>
              <a:rPr lang="en-US" altLang="zh-CN" sz="2000" dirty="0">
                <a:solidFill>
                  <a:srgbClr val="92CCDC"/>
                </a:solidFill>
              </a:rPr>
              <a:t>of </a:t>
            </a:r>
            <a:r>
              <a:rPr lang="en-US" altLang="zh-CN" sz="2000" dirty="0" smtClean="0">
                <a:solidFill>
                  <a:srgbClr val="92CCDC"/>
                </a:solidFill>
              </a:rPr>
              <a:t>Delaware</a:t>
            </a:r>
            <a:endParaRPr dirty="0" smtClean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92CCDC"/>
              </a:buClr>
              <a:buSzPts val="2000"/>
              <a:buNone/>
            </a:pPr>
            <a:r>
              <a:rPr lang="en-US" sz="2000" dirty="0">
                <a:solidFill>
                  <a:srgbClr val="92CCDC"/>
                </a:solidFill>
              </a:rPr>
              <a:t>			 </a:t>
            </a:r>
            <a:endParaRPr dirty="0" smtClean="0"/>
          </a:p>
          <a:p>
            <a:pPr marL="0" indent="0" algn="l">
              <a:spcBef>
                <a:spcPts val="400"/>
              </a:spcBef>
              <a:buClr>
                <a:srgbClr val="92CCDC"/>
              </a:buClr>
              <a:buSzPts val="2000"/>
            </a:pPr>
            <a:r>
              <a:rPr lang="en-US" sz="2000" dirty="0" smtClean="0">
                <a:solidFill>
                  <a:srgbClr val="92CCDC"/>
                </a:solidFill>
              </a:rPr>
              <a:t>Researcher</a:t>
            </a:r>
            <a:r>
              <a:rPr lang="en-US" sz="2000" dirty="0">
                <a:solidFill>
                  <a:srgbClr val="92CCDC"/>
                </a:solidFill>
              </a:rPr>
              <a:t>: </a:t>
            </a:r>
            <a:r>
              <a:rPr lang="en-US" altLang="zh-CN" sz="2000" dirty="0">
                <a:solidFill>
                  <a:srgbClr val="92CCDC"/>
                </a:solidFill>
              </a:rPr>
              <a:t>Jeffrey </a:t>
            </a:r>
            <a:r>
              <a:rPr lang="en-US" altLang="zh-CN" sz="2000" dirty="0" err="1">
                <a:solidFill>
                  <a:srgbClr val="92CCDC"/>
                </a:solidFill>
              </a:rPr>
              <a:t>Caplan</a:t>
            </a:r>
            <a:r>
              <a:rPr lang="en-US" altLang="zh-CN" sz="2000" dirty="0">
                <a:solidFill>
                  <a:srgbClr val="92CCDC"/>
                </a:solidFill>
              </a:rPr>
              <a:t>,</a:t>
            </a:r>
            <a:r>
              <a:rPr lang="zh-CN" altLang="en-US" sz="2000" dirty="0">
                <a:solidFill>
                  <a:srgbClr val="92CCDC"/>
                </a:solidFill>
              </a:rPr>
              <a:t> </a:t>
            </a:r>
            <a:r>
              <a:rPr lang="en-US" sz="2000" dirty="0" smtClean="0">
                <a:solidFill>
                  <a:srgbClr val="92CCDC"/>
                </a:solidFill>
              </a:rPr>
              <a:t>Kun </a:t>
            </a:r>
            <a:r>
              <a:rPr lang="en-US" sz="2000" dirty="0">
                <a:solidFill>
                  <a:srgbClr val="92CCDC"/>
                </a:solidFill>
              </a:rPr>
              <a:t>Huang, </a:t>
            </a:r>
            <a:r>
              <a:rPr lang="en-US" altLang="zh-CN" sz="2000" dirty="0">
                <a:solidFill>
                  <a:srgbClr val="92CCDC"/>
                </a:solidFill>
              </a:rPr>
              <a:t>University of </a:t>
            </a:r>
            <a:r>
              <a:rPr lang="en-US" altLang="zh-CN" sz="2000" dirty="0" smtClean="0">
                <a:solidFill>
                  <a:srgbClr val="92CCDC"/>
                </a:solidFill>
              </a:rPr>
              <a:t>Delaware</a:t>
            </a:r>
            <a:endParaRPr dirty="0" smtClean="0"/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</a:pPr>
            <a:endParaRPr sz="1600" dirty="0">
              <a:solidFill>
                <a:srgbClr val="92CCDC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rgbClr val="92CCDC"/>
              </a:buClr>
              <a:buSzPts val="1600"/>
              <a:buNone/>
            </a:pPr>
            <a:r>
              <a:rPr lang="en-US" sz="1600" dirty="0" smtClean="0">
                <a:solidFill>
                  <a:srgbClr val="92CCDC"/>
                </a:solidFill>
              </a:rPr>
              <a:t>Date</a:t>
            </a:r>
            <a:r>
              <a:rPr lang="zh-CN" altLang="en-US" sz="1600" dirty="0" smtClean="0">
                <a:solidFill>
                  <a:srgbClr val="92CCDC"/>
                </a:solidFill>
              </a:rPr>
              <a:t>  </a:t>
            </a:r>
            <a:r>
              <a:rPr lang="en-US" altLang="zh-CN" sz="1600" dirty="0" smtClean="0">
                <a:solidFill>
                  <a:srgbClr val="92CCDC"/>
                </a:solidFill>
              </a:rPr>
              <a:t>2/10/2020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000" dirty="0"/>
              <a:t>Goals</a:t>
            </a:r>
            <a:endParaRPr sz="28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400" dirty="0"/>
              <a:t>Milestone </a:t>
            </a:r>
            <a:r>
              <a:rPr lang="en-US" altLang="zh-CN" sz="2400" dirty="0" smtClean="0"/>
              <a:t>1: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Estimate</a:t>
            </a:r>
            <a:r>
              <a:rPr lang="en-US" sz="2400" dirty="0" smtClean="0"/>
              <a:t> </a:t>
            </a:r>
            <a:r>
              <a:rPr lang="en-US" sz="2400" dirty="0"/>
              <a:t>segmentation on new </a:t>
            </a:r>
            <a:r>
              <a:rPr lang="en-US" sz="2400" dirty="0" smtClean="0"/>
              <a:t>images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of tissue </a:t>
            </a:r>
            <a:r>
              <a:rPr lang="en-US" altLang="zh-CN" sz="2400" dirty="0" smtClean="0"/>
              <a:t>layers.</a:t>
            </a:r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2000" dirty="0"/>
              <a:t>U-Net model</a:t>
            </a:r>
            <a:r>
              <a:rPr lang="zh-CN" altLang="zh-CN" sz="2000" dirty="0"/>
              <a:t> </a:t>
            </a:r>
            <a:endParaRPr lang="en-US" altLang="zh-CN" sz="2000" dirty="0" smtClean="0"/>
          </a:p>
          <a:p>
            <a:pPr marL="1200150" lvl="2" indent="-285750">
              <a:spcBef>
                <a:spcPts val="800"/>
              </a:spcBef>
              <a:buSzPts val="4000"/>
            </a:pPr>
            <a:r>
              <a:rPr lang="en-US" altLang="zh-CN" sz="2000" dirty="0" smtClean="0"/>
              <a:t>Limited </a:t>
            </a:r>
            <a:r>
              <a:rPr lang="en-US" altLang="zh-CN" sz="2000" dirty="0"/>
              <a:t>data </a:t>
            </a:r>
            <a:r>
              <a:rPr lang="en-US" altLang="zh-CN" sz="2000" dirty="0" smtClean="0"/>
              <a:t>set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---Data </a:t>
            </a:r>
            <a:r>
              <a:rPr lang="en-US" altLang="zh-CN" sz="2000" dirty="0"/>
              <a:t>augmentation</a:t>
            </a:r>
            <a:endParaRPr sz="2000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400" dirty="0"/>
              <a:t>Milestone </a:t>
            </a:r>
            <a:r>
              <a:rPr lang="en-US" altLang="zh-CN" sz="2400" dirty="0" smtClean="0"/>
              <a:t>2: </a:t>
            </a:r>
            <a:r>
              <a:rPr lang="en-US" altLang="zh-CN" sz="2400" dirty="0"/>
              <a:t>M</a:t>
            </a:r>
            <a:r>
              <a:rPr lang="en-US" sz="2400" dirty="0" smtClean="0"/>
              <a:t>anually </a:t>
            </a:r>
            <a:r>
              <a:rPr lang="en-US" sz="2400" dirty="0"/>
              <a:t>fix errors in </a:t>
            </a:r>
            <a:r>
              <a:rPr lang="en-US" sz="2400" dirty="0" smtClean="0"/>
              <a:t>the </a:t>
            </a:r>
            <a:r>
              <a:rPr lang="en-US" sz="2400" dirty="0"/>
              <a:t>new predictions to increase the size of the training data </a:t>
            </a:r>
            <a:r>
              <a:rPr lang="en-US" sz="2400" dirty="0" smtClean="0"/>
              <a:t>set</a:t>
            </a:r>
            <a:r>
              <a:rPr lang="en-US" altLang="zh-CN" sz="2400" dirty="0" smtClean="0"/>
              <a:t>.</a:t>
            </a:r>
            <a:endParaRPr sz="2400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sz="2400" dirty="0" smtClean="0"/>
              <a:t>Milestone 3: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</a:t>
            </a:r>
            <a:r>
              <a:rPr lang="en-US" sz="2400" dirty="0" smtClean="0"/>
              <a:t>lassify </a:t>
            </a:r>
            <a:r>
              <a:rPr lang="en-US" sz="2400" dirty="0"/>
              <a:t>different cell types and tissue </a:t>
            </a:r>
            <a:r>
              <a:rPr lang="en-US" sz="2400" dirty="0" smtClean="0"/>
              <a:t>layers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after adequate segmentation.</a:t>
            </a:r>
            <a:endParaRPr sz="2400" dirty="0"/>
          </a:p>
        </p:txBody>
      </p:sp>
      <p:sp>
        <p:nvSpPr>
          <p:cNvPr id="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Timeframe</a:t>
            </a:r>
            <a:endParaRPr sz="32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/>
              <a:t>Start </a:t>
            </a:r>
            <a:r>
              <a:rPr lang="en-US" sz="4000" dirty="0" smtClean="0"/>
              <a:t>date</a:t>
            </a:r>
            <a:r>
              <a:rPr lang="en-US" altLang="zh-CN" sz="4000" dirty="0" smtClean="0"/>
              <a:t>:</a:t>
            </a:r>
            <a:r>
              <a:rPr lang="zh-CN" altLang="en-US" sz="4000" dirty="0" smtClean="0"/>
              <a:t> </a:t>
            </a:r>
            <a:r>
              <a:rPr lang="en-US" altLang="zh-CN" sz="4000" dirty="0"/>
              <a:t>February 15, 2021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sz="4000" dirty="0" smtClean="0"/>
              <a:t>End date</a:t>
            </a:r>
            <a:r>
              <a:rPr lang="en-US" altLang="zh-CN" sz="4000" dirty="0" smtClean="0"/>
              <a:t>: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August </a:t>
            </a:r>
            <a:r>
              <a:rPr lang="en-US" altLang="zh-CN" sz="4000" dirty="0"/>
              <a:t>15, 2021</a:t>
            </a:r>
          </a:p>
        </p:txBody>
      </p:sp>
      <p:sp>
        <p:nvSpPr>
          <p:cNvPr id="5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/>
              <a:t> What I hope to learn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Train a U-Net model </a:t>
            </a:r>
            <a:r>
              <a:rPr lang="en-US" altLang="zh-CN" dirty="0" smtClean="0"/>
              <a:t>for segmentation and use</a:t>
            </a:r>
            <a:r>
              <a:rPr lang="zh-CN" altLang="en-US" dirty="0" smtClean="0"/>
              <a:t> </a:t>
            </a:r>
            <a:r>
              <a:rPr lang="en-US" altLang="zh-CN" dirty="0"/>
              <a:t>data </a:t>
            </a:r>
            <a:r>
              <a:rPr lang="en-US" altLang="zh-CN" dirty="0" smtClean="0"/>
              <a:t>augmentation</a:t>
            </a:r>
            <a:r>
              <a:rPr lang="zh-CN" altLang="en-US" dirty="0" smtClean="0"/>
              <a:t> </a:t>
            </a:r>
            <a:r>
              <a:rPr lang="en-US" altLang="zh-CN" dirty="0"/>
              <a:t>to deal with limited data </a:t>
            </a:r>
            <a:r>
              <a:rPr lang="en-US" altLang="zh-CN" dirty="0" smtClean="0"/>
              <a:t>set. </a:t>
            </a:r>
            <a:endParaRPr lang="en-US" altLang="zh-CN"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 smtClean="0"/>
              <a:t>E</a:t>
            </a:r>
            <a:r>
              <a:rPr lang="en-US" dirty="0" smtClean="0"/>
              <a:t>xplore </a:t>
            </a:r>
            <a:r>
              <a:rPr lang="en-US" dirty="0"/>
              <a:t>a mixed pipeline that takes U-Net and U-Net with multiple channels for segmentation and classification respectively.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 smtClean="0"/>
              <a:t>Facilitate research </a:t>
            </a:r>
            <a:r>
              <a:rPr lang="en-US" dirty="0"/>
              <a:t>with machine learning </a:t>
            </a:r>
            <a:r>
              <a:rPr lang="en-US" dirty="0" smtClean="0"/>
              <a:t>methods</a:t>
            </a:r>
            <a:r>
              <a:rPr lang="zh-CN" altLang="en-US" dirty="0" smtClean="0"/>
              <a:t> </a:t>
            </a:r>
            <a:r>
              <a:rPr lang="en-US" altLang="zh-CN" dirty="0"/>
              <a:t>and HPC resources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5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Char char="•"/>
            </a:pP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oals for Next </a:t>
            </a:r>
            <a:r>
              <a:rPr lang="en-US" sz="4400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44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onth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Learn </a:t>
            </a:r>
            <a:r>
              <a:rPr lang="en-US" altLang="zh-CN" dirty="0" smtClean="0"/>
              <a:t>about use and </a:t>
            </a:r>
            <a:r>
              <a:rPr lang="en-US" altLang="zh-CN" dirty="0"/>
              <a:t>access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</a:t>
            </a:r>
            <a:r>
              <a:rPr lang="en-US" dirty="0" err="1" smtClean="0"/>
              <a:t>Biomix</a:t>
            </a:r>
            <a:r>
              <a:rPr lang="en-US" dirty="0" smtClean="0"/>
              <a:t> </a:t>
            </a:r>
            <a:r>
              <a:rPr lang="en-US" dirty="0"/>
              <a:t>cluster </a:t>
            </a:r>
            <a:r>
              <a:rPr lang="en-US" altLang="zh-CN" dirty="0" smtClean="0"/>
              <a:t>and </a:t>
            </a:r>
            <a:r>
              <a:rPr lang="en-US" altLang="zh-CN" dirty="0"/>
              <a:t>the DARWIN HPC </a:t>
            </a:r>
            <a:r>
              <a:rPr lang="en-US" altLang="zh-CN" dirty="0" smtClean="0"/>
              <a:t>resource</a:t>
            </a:r>
            <a:r>
              <a:rPr lang="zh-CN" altLang="en-US" dirty="0" smtClean="0"/>
              <a:t> </a:t>
            </a:r>
            <a:r>
              <a:rPr lang="en-US" dirty="0" smtClean="0"/>
              <a:t>at </a:t>
            </a:r>
            <a:r>
              <a:rPr lang="en-US" dirty="0"/>
              <a:t>the </a:t>
            </a:r>
            <a:r>
              <a:rPr lang="en-US" altLang="zh-CN" dirty="0" smtClean="0"/>
              <a:t>University of </a:t>
            </a:r>
            <a:r>
              <a:rPr lang="en-US" dirty="0" smtClean="0"/>
              <a:t>Delaware.</a:t>
            </a:r>
            <a:endParaRPr dirty="0"/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altLang="zh-CN" dirty="0" smtClean="0"/>
              <a:t>Work on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U-Net</a:t>
            </a:r>
            <a:r>
              <a:rPr lang="zh-CN" altLang="en-US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segmentation of cells in corn anthers</a:t>
            </a:r>
            <a:r>
              <a:rPr lang="en-US" dirty="0" smtClean="0"/>
              <a:t>.</a:t>
            </a:r>
          </a:p>
          <a:p>
            <a:pPr marL="742950" lvl="1" indent="-285750">
              <a:spcBef>
                <a:spcPts val="800"/>
              </a:spcBef>
              <a:buSzPts val="4000"/>
            </a:pPr>
            <a:r>
              <a:rPr lang="en-US" dirty="0"/>
              <a:t> Train the model with </a:t>
            </a:r>
            <a:r>
              <a:rPr lang="en-US" altLang="zh-CN" dirty="0" smtClean="0"/>
              <a:t>augmented</a:t>
            </a:r>
            <a:r>
              <a:rPr lang="en-US" dirty="0" smtClean="0"/>
              <a:t> </a:t>
            </a:r>
            <a:r>
              <a:rPr lang="en-US" dirty="0"/>
              <a:t>data set </a:t>
            </a:r>
            <a:r>
              <a:rPr lang="en-US" dirty="0" smtClean="0"/>
              <a:t>and</a:t>
            </a:r>
            <a:r>
              <a:rPr lang="zh-CN" altLang="en-US" dirty="0" smtClean="0"/>
              <a:t> </a:t>
            </a:r>
            <a:r>
              <a:rPr lang="en-US" dirty="0" smtClean="0"/>
              <a:t>evaluate its </a:t>
            </a:r>
            <a:r>
              <a:rPr lang="en-US" dirty="0"/>
              <a:t>performance of segmentation.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93CDDD"/>
              </a:buClr>
              <a:buSzPts val="3200"/>
              <a:buNone/>
            </a:pPr>
            <a:endParaRPr dirty="0"/>
          </a:p>
        </p:txBody>
      </p:sp>
      <p:sp>
        <p:nvSpPr>
          <p:cNvPr id="5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3CDDD"/>
              </a:buClr>
              <a:buSzPts val="4400"/>
              <a:buNone/>
            </a:pPr>
            <a:r>
              <a:rPr lang="en-US" altLang="zh-CN" sz="4400" dirty="0" smtClean="0">
                <a:latin typeface="Calibri"/>
                <a:ea typeface="Calibri"/>
                <a:cs typeface="Calibri"/>
                <a:sym typeface="Calibri"/>
              </a:rPr>
              <a:t>Thank you!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8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3" y="1426814"/>
            <a:ext cx="7329488" cy="4524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0" y="1528762"/>
            <a:ext cx="7368139" cy="403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grpSp>
        <p:nvGrpSpPr>
          <p:cNvPr id="5" name="组 4"/>
          <p:cNvGrpSpPr/>
          <p:nvPr/>
        </p:nvGrpSpPr>
        <p:grpSpPr>
          <a:xfrm>
            <a:off x="1114425" y="1700212"/>
            <a:ext cx="6886575" cy="4200526"/>
            <a:chOff x="457200" y="1679383"/>
            <a:chExt cx="8648700" cy="54864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679383"/>
              <a:ext cx="8648700" cy="54864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0" y="2303461"/>
              <a:ext cx="4673600" cy="462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3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31" y="1652151"/>
            <a:ext cx="7379494" cy="41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grpSp>
        <p:nvGrpSpPr>
          <p:cNvPr id="7" name="组 6"/>
          <p:cNvGrpSpPr/>
          <p:nvPr/>
        </p:nvGrpSpPr>
        <p:grpSpPr>
          <a:xfrm>
            <a:off x="4872026" y="2143515"/>
            <a:ext cx="2957518" cy="2925372"/>
            <a:chOff x="1685916" y="3138530"/>
            <a:chExt cx="2957518" cy="292537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5916" y="3138530"/>
              <a:ext cx="2957518" cy="29253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91" r="13690"/>
            <a:stretch/>
          </p:blipFill>
          <p:spPr>
            <a:xfrm>
              <a:off x="1700190" y="3166788"/>
              <a:ext cx="2928956" cy="2897114"/>
            </a:xfrm>
            <a:prstGeom prst="rect">
              <a:avLst/>
            </a:prstGeom>
          </p:spPr>
        </p:pic>
      </p:grpSp>
      <p:grpSp>
        <p:nvGrpSpPr>
          <p:cNvPr id="10" name="组 9"/>
          <p:cNvGrpSpPr/>
          <p:nvPr/>
        </p:nvGrpSpPr>
        <p:grpSpPr>
          <a:xfrm>
            <a:off x="1263654" y="2143515"/>
            <a:ext cx="2988014" cy="2955535"/>
            <a:chOff x="1206504" y="1844675"/>
            <a:chExt cx="3694584" cy="365442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4" y="1844675"/>
              <a:ext cx="3694584" cy="3654425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1557338" y="2720174"/>
              <a:ext cx="180183" cy="18018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824169" y="2143908"/>
              <a:ext cx="180183" cy="18018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3890974" y="2124856"/>
              <a:ext cx="180183" cy="18018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600458" y="3591718"/>
              <a:ext cx="180183" cy="18018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309814" y="3229764"/>
              <a:ext cx="180183" cy="18018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9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4" y="2546350"/>
            <a:ext cx="2488493" cy="2300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18748" r="22271" b="2368"/>
          <a:stretch/>
        </p:blipFill>
        <p:spPr>
          <a:xfrm>
            <a:off x="1007456" y="2546350"/>
            <a:ext cx="4687858" cy="26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885950"/>
            <a:ext cx="3414712" cy="34147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1" y="1885950"/>
            <a:ext cx="3414712" cy="34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8381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n-US" altLang="zh-CN" dirty="0" smtClean="0"/>
              <a:t>DCNN </a:t>
            </a:r>
            <a:r>
              <a:rPr lang="en-US" altLang="zh-CN" dirty="0"/>
              <a:t>for Image Segmentation, Instance Labeling, and Tracking</a:t>
            </a:r>
            <a:endParaRPr dirty="0"/>
          </a:p>
        </p:txBody>
      </p:sp>
      <p:pic>
        <p:nvPicPr>
          <p:cNvPr id="5" name="Google Shape;340;p55" descr="https://lmb.informatik.uni-freiburg.de/people/ronneber/u-net/u-net-architectu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0" y="1909198"/>
            <a:ext cx="4972050" cy="334327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328613" y="1688010"/>
            <a:ext cx="31718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A</a:t>
            </a:r>
            <a:r>
              <a:rPr lang="en" altLang="zh-CN" sz="2000" dirty="0" err="1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dapt</a:t>
            </a:r>
            <a:r>
              <a:rPr lang="zh-CN" altLang="en-US" sz="20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</a:t>
            </a:r>
            <a:r>
              <a:rPr lang="en" altLang="zh-CN" sz="20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the 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U-net architecture from </a:t>
            </a:r>
            <a:r>
              <a:rPr lang="en" altLang="zh-CN" sz="2000" dirty="0" err="1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Ronnebereger</a:t>
            </a: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 et al. </a:t>
            </a:r>
            <a:r>
              <a:rPr lang="en" altLang="zh-CN" sz="20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2015</a:t>
            </a:r>
            <a:endParaRPr lang="en-US" altLang="zh-CN" sz="2000" dirty="0" smtClean="0">
              <a:solidFill>
                <a:srgbClr val="93CDDD"/>
              </a:solidFill>
              <a:latin typeface="Calibri"/>
              <a:ea typeface="Calibri"/>
              <a:cs typeface="Calibri"/>
              <a:sym typeface="Helvetica Neue"/>
            </a:endParaRP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-US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Shown state-of-the-art results with biological </a:t>
            </a:r>
            <a:r>
              <a:rPr lang="en-US" altLang="zh-CN" sz="2000" dirty="0" smtClean="0">
                <a:solidFill>
                  <a:srgbClr val="93CDDD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Can be trained end-to-end with low number of samples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spcBef>
                <a:spcPts val="800"/>
              </a:spcBef>
              <a:buClr>
                <a:srgbClr val="93CDDD"/>
              </a:buClr>
              <a:buSzPts val="4000"/>
              <a:buFont typeface="Arial"/>
              <a:buChar char="–"/>
            </a:pPr>
            <a:r>
              <a:rPr lang="en" altLang="zh-CN" sz="2000" dirty="0">
                <a:solidFill>
                  <a:srgbClr val="93CDDD"/>
                </a:solidFill>
                <a:latin typeface="Calibri"/>
                <a:ea typeface="Calibri"/>
                <a:cs typeface="Calibri"/>
                <a:sym typeface="Helvetica Neue"/>
              </a:rPr>
              <a:t>2D segmentation</a:t>
            </a:r>
            <a:endParaRPr lang="en" altLang="zh-CN" sz="2000" dirty="0">
              <a:solidFill>
                <a:srgbClr val="93CDD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1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476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6720</TotalTime>
  <Words>354</Words>
  <Application>Microsoft Macintosh PowerPoint</Application>
  <PresentationFormat>全屏显示(4:3)</PresentationFormat>
  <Paragraphs>43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9" baseType="lpstr">
      <vt:lpstr>Calibri</vt:lpstr>
      <vt:lpstr>Helvetica Neue</vt:lpstr>
      <vt:lpstr>宋体</vt:lpstr>
      <vt:lpstr>Arial</vt:lpstr>
      <vt:lpstr>Office Theme</vt:lpstr>
      <vt:lpstr>Deep Convolutional Neural Networks (dCNN) for Image Segmentation, Instance Labeling, and Tracking 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DCNN for Image Segmentation, Instance Labeling, and Tracking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</dc:title>
  <cp:lastModifiedBy>梁 蕙宁</cp:lastModifiedBy>
  <cp:revision>63</cp:revision>
  <cp:lastPrinted>2021-02-10T05:34:19Z</cp:lastPrinted>
  <dcterms:modified xsi:type="dcterms:W3CDTF">2021-03-11T22:29:06Z</dcterms:modified>
</cp:coreProperties>
</file>